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92" r:id="rId1"/>
  </p:sldMasterIdLst>
  <p:notesMasterIdLst>
    <p:notesMasterId r:id="rId17"/>
  </p:notesMasterIdLst>
  <p:sldIdLst>
    <p:sldId id="327" r:id="rId2"/>
    <p:sldId id="282" r:id="rId3"/>
    <p:sldId id="320" r:id="rId4"/>
    <p:sldId id="344" r:id="rId5"/>
    <p:sldId id="339" r:id="rId6"/>
    <p:sldId id="329" r:id="rId7"/>
    <p:sldId id="345" r:id="rId8"/>
    <p:sldId id="336" r:id="rId9"/>
    <p:sldId id="330" r:id="rId10"/>
    <p:sldId id="347" r:id="rId11"/>
    <p:sldId id="346" r:id="rId12"/>
    <p:sldId id="343" r:id="rId13"/>
    <p:sldId id="340" r:id="rId14"/>
    <p:sldId id="341" r:id="rId15"/>
    <p:sldId id="342" r:id="rId16"/>
  </p:sldIdLst>
  <p:sldSz cx="9144000" cy="5143500" type="screen16x9"/>
  <p:notesSz cx="6808788" cy="9939338"/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25" clrIdx="0"/>
  <p:cmAuthor id="1" name="t_bethwarne" initials="BW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6D"/>
    <a:srgbClr val="F0F0F0"/>
    <a:srgbClr val="FFFFFF"/>
    <a:srgbClr val="AFC9E8"/>
    <a:srgbClr val="BFBFBF"/>
    <a:srgbClr val="1C5B81"/>
    <a:srgbClr val="C0E4FF"/>
    <a:srgbClr val="3DB2D3"/>
    <a:srgbClr val="2EC1E0"/>
    <a:srgbClr val="59B9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19E952-BA26-45E7-947C-8F5EF5760AE6}">
  <a:tblStyle styleId="{5E19E952-BA26-45E7-947C-8F5EF5760AE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AE6E6"/>
          </a:solidFill>
        </a:fill>
      </a:tcStyle>
    </a:wholeTbl>
    <a:band1H>
      <a:tcTxStyle/>
      <a:tcStyle>
        <a:tcBdr/>
        <a:fill>
          <a:solidFill>
            <a:srgbClr val="F4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4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9" autoAdjust="0"/>
    <p:restoredTop sz="88612" autoAdjust="0"/>
  </p:normalViewPr>
  <p:slideViewPr>
    <p:cSldViewPr>
      <p:cViewPr>
        <p:scale>
          <a:sx n="80" d="100"/>
          <a:sy n="80" d="100"/>
        </p:scale>
        <p:origin x="-1194" y="-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0879" y="4721186"/>
            <a:ext cx="544703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69211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125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125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46a9461292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46a9461292_2_4:notes"/>
          <p:cNvSpPr txBox="1">
            <a:spLocks noGrp="1"/>
          </p:cNvSpPr>
          <p:nvPr>
            <p:ph type="body" idx="1"/>
          </p:nvPr>
        </p:nvSpPr>
        <p:spPr>
          <a:xfrm>
            <a:off x="680879" y="4721186"/>
            <a:ext cx="544703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46a9461292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46a9461292_2_4:notes"/>
          <p:cNvSpPr txBox="1">
            <a:spLocks noGrp="1"/>
          </p:cNvSpPr>
          <p:nvPr>
            <p:ph type="body" idx="1"/>
          </p:nvPr>
        </p:nvSpPr>
        <p:spPr>
          <a:xfrm>
            <a:off x="680879" y="4721186"/>
            <a:ext cx="544703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46a9461292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46a9461292_2_4:notes"/>
          <p:cNvSpPr txBox="1">
            <a:spLocks noGrp="1"/>
          </p:cNvSpPr>
          <p:nvPr>
            <p:ph type="body" idx="1"/>
          </p:nvPr>
        </p:nvSpPr>
        <p:spPr>
          <a:xfrm>
            <a:off x="680879" y="4721186"/>
            <a:ext cx="544703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46a9461292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46a9461292_2_4:notes"/>
          <p:cNvSpPr txBox="1">
            <a:spLocks noGrp="1"/>
          </p:cNvSpPr>
          <p:nvPr>
            <p:ph type="body" idx="1"/>
          </p:nvPr>
        </p:nvSpPr>
        <p:spPr>
          <a:xfrm>
            <a:off x="680879" y="4721186"/>
            <a:ext cx="544703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46a9461292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46a9461292_2_4:notes"/>
          <p:cNvSpPr txBox="1">
            <a:spLocks noGrp="1"/>
          </p:cNvSpPr>
          <p:nvPr>
            <p:ph type="body" idx="1"/>
          </p:nvPr>
        </p:nvSpPr>
        <p:spPr>
          <a:xfrm>
            <a:off x="680879" y="4721186"/>
            <a:ext cx="544703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46a9461292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46a9461292_2_4:notes"/>
          <p:cNvSpPr txBox="1">
            <a:spLocks noGrp="1"/>
          </p:cNvSpPr>
          <p:nvPr>
            <p:ph type="body" idx="1"/>
          </p:nvPr>
        </p:nvSpPr>
        <p:spPr>
          <a:xfrm>
            <a:off x="680879" y="4721186"/>
            <a:ext cx="544703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46a9461292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46a9461292_2_4:notes"/>
          <p:cNvSpPr txBox="1">
            <a:spLocks noGrp="1"/>
          </p:cNvSpPr>
          <p:nvPr>
            <p:ph type="body" idx="1"/>
          </p:nvPr>
        </p:nvSpPr>
        <p:spPr>
          <a:xfrm>
            <a:off x="680879" y="4721186"/>
            <a:ext cx="544703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46a9461292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46a9461292_2_4:notes"/>
          <p:cNvSpPr txBox="1">
            <a:spLocks noGrp="1"/>
          </p:cNvSpPr>
          <p:nvPr>
            <p:ph type="body" idx="1"/>
          </p:nvPr>
        </p:nvSpPr>
        <p:spPr>
          <a:xfrm>
            <a:off x="680879" y="4721186"/>
            <a:ext cx="544703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125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125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1045887"/>
              </p:ext>
            </p:extLst>
          </p:nvPr>
        </p:nvGraphicFramePr>
        <p:xfrm>
          <a:off x="1467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7" y="1192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138160" cy="60579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>
              <a:defRPr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382000" y="4810685"/>
            <a:ext cx="765176" cy="137160"/>
          </a:xfrm>
          <a:prstGeom prst="rect">
            <a:avLst/>
          </a:prstGeom>
        </p:spPr>
        <p:txBody>
          <a:bodyPr vert="horz" lIns="0" tIns="38967" rIns="0" bIns="38967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4A4A4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BC78E62-31A1-4B49-9F01-4A1C48C4C4D2}" type="slidenum">
              <a:rPr lang="en-US" sz="700" smtClean="0">
                <a:solidFill>
                  <a:schemeClr val="bg1">
                    <a:lumMod val="75000"/>
                  </a:schemeClr>
                </a:solidFill>
              </a:rPr>
              <a:pPr algn="ctr"/>
              <a:t>‹#›</a:t>
            </a:fld>
            <a:endParaRPr lang="en-US" sz="7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2" y="742950"/>
            <a:ext cx="813816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7714" y="4725971"/>
            <a:ext cx="6295128" cy="216160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>
                <a:solidFill>
                  <a:srgbClr val="A6A6A6"/>
                </a:solidFill>
              </a:defRPr>
            </a:lvl1pPr>
            <a:lvl2pPr marL="306170" indent="-111334">
              <a:defRPr sz="700">
                <a:solidFill>
                  <a:srgbClr val="A6A6A6"/>
                </a:solidFill>
              </a:defRPr>
            </a:lvl2pPr>
            <a:lvl3pPr marL="501005" indent="-111333">
              <a:defRPr sz="700">
                <a:solidFill>
                  <a:srgbClr val="A6A6A6"/>
                </a:solidFill>
              </a:defRPr>
            </a:lvl3pPr>
            <a:lvl4pPr marL="695841" indent="-111333">
              <a:defRPr sz="700">
                <a:solidFill>
                  <a:srgbClr val="A6A6A6"/>
                </a:solidFill>
              </a:defRPr>
            </a:lvl4pPr>
            <a:lvl5pPr marL="890677" indent="-111333">
              <a:defRPr sz="700">
                <a:solidFill>
                  <a:srgbClr val="A6A6A6"/>
                </a:solidFill>
              </a:defRPr>
            </a:lvl5pPr>
          </a:lstStyle>
          <a:p>
            <a:r>
              <a:rPr lang="en-GB" dirty="0"/>
              <a:t>Source: EIU analysis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515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1214992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2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79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6.emf"/><Relationship Id="rId2" Type="http://schemas.openxmlformats.org/officeDocument/2006/relationships/tags" Target="../tags/tag2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6.emf"/><Relationship Id="rId2" Type="http://schemas.openxmlformats.org/officeDocument/2006/relationships/tags" Target="../tags/tag2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17.png"/><Relationship Id="rId2" Type="http://schemas.openxmlformats.org/officeDocument/2006/relationships/tags" Target="../tags/tag2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5.bin"/><Relationship Id="rId4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17.png"/><Relationship Id="rId2" Type="http://schemas.openxmlformats.org/officeDocument/2006/relationships/tags" Target="../tags/tag25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6.bin"/><Relationship Id="rId4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17.png"/><Relationship Id="rId2" Type="http://schemas.openxmlformats.org/officeDocument/2006/relationships/tags" Target="../tags/tag2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7.bin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3.wdp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6.emf"/><Relationship Id="rId12" Type="http://schemas.openxmlformats.org/officeDocument/2006/relationships/image" Target="../media/image12.png"/><Relationship Id="rId2" Type="http://schemas.openxmlformats.org/officeDocument/2006/relationships/tags" Target="../tags/tag6.xml"/><Relationship Id="rId16" Type="http://schemas.microsoft.com/office/2007/relationships/hdphoto" Target="../media/hdphoto4.wdp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11" Type="http://schemas.microsoft.com/office/2007/relationships/hdphoto" Target="../media/hdphoto2.wdp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3.xml"/><Relationship Id="rId9" Type="http://schemas.microsoft.com/office/2007/relationships/hdphoto" Target="../media/hdphoto1.wdp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6.emf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6.png"/><Relationship Id="rId5" Type="http://schemas.openxmlformats.org/officeDocument/2006/relationships/image" Target="../media/image3.jp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6.emf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.jpg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openxmlformats.org/officeDocument/2006/relationships/image" Target="../media/image20.png"/><Relationship Id="rId3" Type="http://schemas.openxmlformats.org/officeDocument/2006/relationships/tags" Target="../tags/tag10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19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4.png"/><Relationship Id="rId5" Type="http://schemas.openxmlformats.org/officeDocument/2006/relationships/tags" Target="../tags/tag12.xml"/><Relationship Id="rId10" Type="http://schemas.openxmlformats.org/officeDocument/2006/relationships/image" Target="../media/image6.emf"/><Relationship Id="rId4" Type="http://schemas.openxmlformats.org/officeDocument/2006/relationships/tags" Target="../tags/tag11.xml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4.png"/><Relationship Id="rId3" Type="http://schemas.openxmlformats.org/officeDocument/2006/relationships/tags" Target="../tags/tag14.xml"/><Relationship Id="rId7" Type="http://schemas.openxmlformats.org/officeDocument/2006/relationships/image" Target="../media/image3.jpg"/><Relationship Id="rId12" Type="http://schemas.openxmlformats.org/officeDocument/2006/relationships/image" Target="../media/image23.png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4.png"/><Relationship Id="rId4" Type="http://schemas.openxmlformats.org/officeDocument/2006/relationships/tags" Target="../tags/tag15.xml"/><Relationship Id="rId9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tags" Target="../tags/tag17.xml"/><Relationship Id="rId7" Type="http://schemas.openxmlformats.org/officeDocument/2006/relationships/image" Target="../media/image3.jpg"/><Relationship Id="rId2" Type="http://schemas.openxmlformats.org/officeDocument/2006/relationships/tags" Target="../tags/tag16.xml"/><Relationship Id="rId1" Type="http://schemas.openxmlformats.org/officeDocument/2006/relationships/vmlDrawing" Target="../drawings/vmlDrawing10.vml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4.png"/><Relationship Id="rId4" Type="http://schemas.openxmlformats.org/officeDocument/2006/relationships/tags" Target="../tags/tag18.xml"/><Relationship Id="rId9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emf"/><Relationship Id="rId2" Type="http://schemas.openxmlformats.org/officeDocument/2006/relationships/tags" Target="../tags/tag19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7.png"/><Relationship Id="rId5" Type="http://schemas.openxmlformats.org/officeDocument/2006/relationships/image" Target="../media/image3.jpg"/><Relationship Id="rId10" Type="http://schemas.openxmlformats.org/officeDocument/2006/relationships/image" Target="../media/image26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7584" y="843558"/>
            <a:ext cx="7488832" cy="4178528"/>
          </a:xfrm>
          <a:prstGeom prst="rect">
            <a:avLst/>
          </a:prstGeom>
          <a:solidFill>
            <a:srgbClr val="00466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483931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85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691680" y="1360781"/>
            <a:ext cx="5886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NewParisHeadline-Medium"/>
              </a:rPr>
              <a:t>The Blue Peace </a:t>
            </a:r>
            <a:r>
              <a:rPr lang="en-GB" sz="4400" dirty="0" smtClean="0">
                <a:solidFill>
                  <a:schemeClr val="bg1"/>
                </a:solidFill>
                <a:latin typeface="NewParisHeadline-Medium"/>
              </a:rPr>
              <a:t>Index 2020: Central Asia</a:t>
            </a:r>
            <a:endParaRPr lang="en-GB" sz="4400" dirty="0">
              <a:solidFill>
                <a:schemeClr val="bg1"/>
              </a:solidFill>
              <a:latin typeface="NewParisHeadline-Medium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2874" y="195486"/>
            <a:ext cx="1620813" cy="403402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7037575" y="4079855"/>
            <a:ext cx="1990714" cy="942231"/>
          </a:xfrm>
          <a:prstGeom prst="rect">
            <a:avLst/>
          </a:prstGeom>
          <a:blipFill dpi="0" rotWithShape="1">
            <a:blip r:embed="rId9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267744" y="4079854"/>
            <a:ext cx="4536505" cy="796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bIns="0" rtlCol="0" anchor="b"/>
          <a:lstStyle/>
          <a:p>
            <a:pPr algn="ctr"/>
            <a:r>
              <a:rPr lang="en-GB" sz="1600" b="1" dirty="0" err="1" smtClean="0">
                <a:solidFill>
                  <a:schemeClr val="bg1"/>
                </a:solidFill>
              </a:rPr>
              <a:t>Matus</a:t>
            </a:r>
            <a:r>
              <a:rPr lang="en-GB" sz="1600" b="1" dirty="0" smtClean="0">
                <a:solidFill>
                  <a:schemeClr val="bg1"/>
                </a:solidFill>
              </a:rPr>
              <a:t> </a:t>
            </a:r>
            <a:r>
              <a:rPr lang="en-GB" sz="1600" b="1" dirty="0" err="1" smtClean="0">
                <a:solidFill>
                  <a:schemeClr val="bg1"/>
                </a:solidFill>
              </a:rPr>
              <a:t>Samel</a:t>
            </a:r>
            <a:endParaRPr lang="en-GB" sz="1600" b="1" dirty="0">
              <a:solidFill>
                <a:schemeClr val="bg1"/>
              </a:solidFill>
            </a:endParaRPr>
          </a:p>
          <a:p>
            <a:pPr algn="ctr"/>
            <a:r>
              <a:rPr lang="en-GB" i="1" dirty="0" smtClean="0">
                <a:solidFill>
                  <a:schemeClr val="bg1"/>
                </a:solidFill>
              </a:rPr>
              <a:t>Sustainability, Climate Change and Resources practice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The Economist Intelligence Unit</a:t>
            </a:r>
          </a:p>
        </p:txBody>
      </p:sp>
      <p:sp>
        <p:nvSpPr>
          <p:cNvPr id="9" name="Rectangle 8"/>
          <p:cNvSpPr/>
          <p:nvPr/>
        </p:nvSpPr>
        <p:spPr>
          <a:xfrm>
            <a:off x="1907705" y="3147814"/>
            <a:ext cx="5544616" cy="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bIns="0" rtlCol="0" anchor="b"/>
          <a:lstStyle/>
          <a:p>
            <a:pPr algn="ctr"/>
            <a:r>
              <a:rPr lang="en-GB" sz="2000" b="1" i="1" dirty="0" smtClean="0">
                <a:solidFill>
                  <a:schemeClr val="bg1"/>
                </a:solidFill>
              </a:rPr>
              <a:t>Challenges and opportunities </a:t>
            </a:r>
            <a:endParaRPr lang="en-GB" sz="1800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5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546112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1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840677" y="960038"/>
            <a:ext cx="7462647" cy="3408875"/>
          </a:xfrm>
          <a:prstGeom prst="roundRect">
            <a:avLst>
              <a:gd name="adj" fmla="val 0"/>
            </a:avLst>
          </a:prstGeom>
          <a:solidFill>
            <a:srgbClr val="00466D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tIns="126000" rtlCol="0" anchor="t"/>
          <a:lstStyle/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b="0" i="0" u="none" strike="noStrike" kern="1200" cap="none" spc="10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1410911"/>
            <a:ext cx="5184576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Appendix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37575" y="4079855"/>
            <a:ext cx="1990714" cy="942231"/>
          </a:xfrm>
          <a:prstGeom prst="rect">
            <a:avLst/>
          </a:prstGeom>
          <a:blipFill dpi="0" rotWithShape="1">
            <a:blip r:embed="rId8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2138991" y="551290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42874" y="195486"/>
            <a:ext cx="1620813" cy="403402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5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19600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9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7668344" y="4685701"/>
            <a:ext cx="1325712" cy="329955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0" y="258550"/>
            <a:ext cx="9144000" cy="523165"/>
          </a:xfrm>
          <a:prstGeom prst="rect">
            <a:avLst/>
          </a:prstGeom>
          <a:solidFill>
            <a:srgbClr val="00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Google Shape;1269;p152"/>
          <p:cNvSpPr txBox="1">
            <a:spLocks/>
          </p:cNvSpPr>
          <p:nvPr/>
        </p:nvSpPr>
        <p:spPr>
          <a:xfrm>
            <a:off x="467544" y="258550"/>
            <a:ext cx="81021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Who we worked with</a:t>
            </a:r>
            <a:endParaRPr lang="en-GB" dirty="0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67544" y="1019818"/>
            <a:ext cx="8102998" cy="3830860"/>
            <a:chOff x="467544" y="882326"/>
            <a:chExt cx="8102998" cy="3642559"/>
          </a:xfrm>
        </p:grpSpPr>
        <p:sp>
          <p:nvSpPr>
            <p:cNvPr id="29" name="Rounded Rectangle 28"/>
            <p:cNvSpPr/>
            <p:nvPr/>
          </p:nvSpPr>
          <p:spPr>
            <a:xfrm>
              <a:off x="4744753" y="1131591"/>
              <a:ext cx="3817864" cy="3168352"/>
            </a:xfrm>
            <a:prstGeom prst="roundRect">
              <a:avLst>
                <a:gd name="adj" fmla="val 0"/>
              </a:avLst>
            </a:prstGeom>
            <a:solidFill>
              <a:srgbClr val="F0F0F0"/>
            </a:solidFill>
            <a:ln w="25400" cap="flat" cmpd="sng" algn="ctr">
              <a:noFill/>
              <a:prstDash val="solid"/>
            </a:ln>
            <a:effectLst/>
          </p:spPr>
          <p:txBody>
            <a:bodyPr tIns="126000" rtlCol="0" anchor="t"/>
            <a:lstStyle/>
            <a:p>
              <a:pPr marL="285750" marR="0" lvl="0" indent="-2857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IN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744753" y="882326"/>
              <a:ext cx="3817864" cy="383051"/>
            </a:xfrm>
            <a:prstGeom prst="rect">
              <a:avLst/>
            </a:prstGeom>
            <a:solidFill>
              <a:srgbClr val="00466D"/>
            </a:solidFill>
            <a:ln>
              <a:noFill/>
              <a:prstDash val="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Basin Experts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67544" y="1131591"/>
              <a:ext cx="3817864" cy="3168352"/>
            </a:xfrm>
            <a:prstGeom prst="roundRect">
              <a:avLst>
                <a:gd name="adj" fmla="val 0"/>
              </a:avLst>
            </a:prstGeom>
            <a:solidFill>
              <a:srgbClr val="F0F0F0"/>
            </a:solidFill>
            <a:ln w="25400" cap="flat" cmpd="sng" algn="ctr">
              <a:noFill/>
              <a:prstDash val="solid"/>
            </a:ln>
            <a:effectLst/>
          </p:spPr>
          <p:txBody>
            <a:bodyPr tIns="126000" rtlCol="0" anchor="t"/>
            <a:lstStyle/>
            <a:p>
              <a:pPr marL="285750" marR="0" lvl="0" indent="-2857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IN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7544" y="882326"/>
              <a:ext cx="3817864" cy="383051"/>
            </a:xfrm>
            <a:prstGeom prst="rect">
              <a:avLst/>
            </a:prstGeom>
            <a:solidFill>
              <a:srgbClr val="00466D"/>
            </a:solidFill>
            <a:ln>
              <a:noFill/>
              <a:prstDash val="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Expert Panel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7544" y="1282131"/>
              <a:ext cx="3817864" cy="2578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200"/>
                </a:spcAft>
              </a:pPr>
              <a:r>
                <a:rPr lang="en-GB" sz="1150" i="1" dirty="0" smtClean="0"/>
                <a:t>Contributed to framework and indicator design:</a:t>
              </a:r>
            </a:p>
            <a:p>
              <a:pPr marL="171450" lvl="0" indent="-171450">
                <a:spcAft>
                  <a:spcPts val="200"/>
                </a:spcAft>
                <a:buClr>
                  <a:srgbClr val="00466D"/>
                </a:buClr>
                <a:buFont typeface="Wingdings" panose="05000000000000000000" pitchFamily="2" charset="2"/>
                <a:buChar char="§"/>
              </a:pPr>
              <a:r>
                <a:rPr lang="en-GB" sz="1150" dirty="0" err="1"/>
                <a:t>Dr.</a:t>
              </a:r>
              <a:r>
                <a:rPr lang="en-GB" sz="1150" dirty="0"/>
                <a:t> Christian </a:t>
              </a:r>
              <a:r>
                <a:rPr lang="en-GB" sz="1150" dirty="0" err="1"/>
                <a:t>Bréthaut</a:t>
              </a:r>
              <a:r>
                <a:rPr lang="en-GB" sz="1150" dirty="0"/>
                <a:t>, </a:t>
              </a:r>
              <a:r>
                <a:rPr lang="en-GB" sz="1150" dirty="0" smtClean="0"/>
                <a:t>Geneva </a:t>
              </a:r>
              <a:r>
                <a:rPr lang="en-GB" sz="1150" dirty="0"/>
                <a:t>Water Hub</a:t>
              </a:r>
            </a:p>
            <a:p>
              <a:pPr marL="171450" lvl="0" indent="-171450">
                <a:spcAft>
                  <a:spcPts val="200"/>
                </a:spcAft>
                <a:buClr>
                  <a:srgbClr val="00466D"/>
                </a:buClr>
                <a:buFont typeface="Wingdings" panose="05000000000000000000" pitchFamily="2" charset="2"/>
                <a:buChar char="§"/>
              </a:pPr>
              <a:r>
                <a:rPr lang="en-GB" sz="1150" dirty="0" err="1"/>
                <a:t>Dr.</a:t>
              </a:r>
              <a:r>
                <a:rPr lang="en-GB" sz="1150" dirty="0"/>
                <a:t> James </a:t>
              </a:r>
              <a:r>
                <a:rPr lang="en-GB" sz="1150" dirty="0" smtClean="0"/>
                <a:t>Dalton, </a:t>
              </a:r>
              <a:r>
                <a:rPr lang="en-GB" sz="1150" dirty="0"/>
                <a:t>International Union for Conservation of Nature (IUCN)</a:t>
              </a:r>
            </a:p>
            <a:p>
              <a:pPr marL="171450" lvl="0" indent="-171450">
                <a:spcAft>
                  <a:spcPts val="200"/>
                </a:spcAft>
                <a:buClr>
                  <a:srgbClr val="00466D"/>
                </a:buClr>
                <a:buFont typeface="Wingdings" panose="05000000000000000000" pitchFamily="2" charset="2"/>
                <a:buChar char="§"/>
              </a:pPr>
              <a:r>
                <a:rPr lang="en-GB" sz="1150" dirty="0" err="1"/>
                <a:t>Dr.</a:t>
              </a:r>
              <a:r>
                <a:rPr lang="en-GB" sz="1150" dirty="0"/>
                <a:t> Alan </a:t>
              </a:r>
              <a:r>
                <a:rPr lang="en-GB" sz="1150" dirty="0" smtClean="0"/>
                <a:t>Nicol, International </a:t>
              </a:r>
              <a:r>
                <a:rPr lang="en-GB" sz="1150" dirty="0"/>
                <a:t>Water Management Institute (IWMI)</a:t>
              </a:r>
            </a:p>
            <a:p>
              <a:pPr marL="171450" lvl="0" indent="-171450">
                <a:spcAft>
                  <a:spcPts val="200"/>
                </a:spcAft>
                <a:buClr>
                  <a:srgbClr val="00466D"/>
                </a:buClr>
                <a:buFont typeface="Wingdings" panose="05000000000000000000" pitchFamily="2" charset="2"/>
                <a:buChar char="§"/>
              </a:pPr>
              <a:r>
                <a:rPr lang="en-GB" sz="1150" dirty="0"/>
                <a:t>Ms. Belynda </a:t>
              </a:r>
              <a:r>
                <a:rPr lang="en-GB" sz="1150" dirty="0" smtClean="0"/>
                <a:t>Petrie, </a:t>
              </a:r>
              <a:r>
                <a:rPr lang="en-GB" sz="1150" dirty="0" err="1" smtClean="0"/>
                <a:t>OneWorld</a:t>
              </a:r>
              <a:r>
                <a:rPr lang="en-GB" sz="1150" dirty="0" smtClean="0"/>
                <a:t> Sustainable Investments</a:t>
              </a:r>
              <a:endParaRPr lang="en-GB" sz="1150" dirty="0"/>
            </a:p>
            <a:p>
              <a:pPr marL="171450" lvl="0" indent="-171450">
                <a:spcAft>
                  <a:spcPts val="200"/>
                </a:spcAft>
                <a:buClr>
                  <a:srgbClr val="00466D"/>
                </a:buClr>
                <a:buFont typeface="Wingdings" panose="05000000000000000000" pitchFamily="2" charset="2"/>
                <a:buChar char="§"/>
              </a:pPr>
              <a:r>
                <a:rPr lang="en-GB" sz="1150" dirty="0" err="1"/>
                <a:t>Dr.</a:t>
              </a:r>
              <a:r>
                <a:rPr lang="en-GB" sz="1150" dirty="0"/>
                <a:t> Benjamin Pohl, </a:t>
              </a:r>
              <a:r>
                <a:rPr lang="en-GB" sz="1150" dirty="0" err="1" smtClean="0"/>
                <a:t>adelphi</a:t>
              </a:r>
              <a:endParaRPr lang="en-GB" sz="1150" dirty="0"/>
            </a:p>
            <a:p>
              <a:pPr marL="171450" lvl="0" indent="-171450">
                <a:spcAft>
                  <a:spcPts val="200"/>
                </a:spcAft>
                <a:buClr>
                  <a:srgbClr val="00466D"/>
                </a:buClr>
                <a:buFont typeface="Wingdings" panose="05000000000000000000" pitchFamily="2" charset="2"/>
                <a:buChar char="§"/>
              </a:pPr>
              <a:r>
                <a:rPr lang="en-GB" sz="1150" dirty="0" err="1" smtClean="0"/>
                <a:t>Prof.</a:t>
              </a:r>
              <a:r>
                <a:rPr lang="en-GB" sz="1150" dirty="0" smtClean="0"/>
                <a:t> </a:t>
              </a:r>
              <a:r>
                <a:rPr lang="en-GB" sz="1150" dirty="0"/>
                <a:t>Alistair Rieu-Clarke, </a:t>
              </a:r>
              <a:r>
                <a:rPr lang="en-GB" sz="1150" dirty="0" smtClean="0"/>
                <a:t>Northumbria </a:t>
              </a:r>
              <a:r>
                <a:rPr lang="en-GB" sz="1150" dirty="0"/>
                <a:t>School of Law </a:t>
              </a:r>
            </a:p>
            <a:p>
              <a:pPr marL="171450" lvl="0" indent="-171450">
                <a:spcAft>
                  <a:spcPts val="200"/>
                </a:spcAft>
                <a:buClr>
                  <a:srgbClr val="00466D"/>
                </a:buClr>
                <a:buFont typeface="Wingdings" panose="05000000000000000000" pitchFamily="2" charset="2"/>
                <a:buChar char="§"/>
              </a:pPr>
              <a:r>
                <a:rPr lang="en-GB" sz="1150" dirty="0" err="1"/>
                <a:t>Dr.</a:t>
              </a:r>
              <a:r>
                <a:rPr lang="en-GB" sz="1150" dirty="0"/>
                <a:t> Susanne Schmeier, </a:t>
              </a:r>
              <a:r>
                <a:rPr lang="en-GB" sz="1150" dirty="0" smtClean="0"/>
                <a:t>IHE </a:t>
              </a:r>
              <a:r>
                <a:rPr lang="en-GB" sz="1150" dirty="0"/>
                <a:t>Delft</a:t>
              </a:r>
            </a:p>
            <a:p>
              <a:pPr marL="171450" lvl="0" indent="-171450">
                <a:spcAft>
                  <a:spcPts val="200"/>
                </a:spcAft>
                <a:buClr>
                  <a:srgbClr val="00466D"/>
                </a:buClr>
                <a:buFont typeface="Wingdings" panose="05000000000000000000" pitchFamily="2" charset="2"/>
                <a:buChar char="§"/>
              </a:pPr>
              <a:r>
                <a:rPr lang="en-GB" sz="1150" dirty="0"/>
                <a:t>Mr. Alex </a:t>
              </a:r>
              <a:r>
                <a:rPr lang="en-GB" sz="1150" dirty="0" err="1"/>
                <a:t>Simalabwi</a:t>
              </a:r>
              <a:r>
                <a:rPr lang="en-GB" sz="1150" dirty="0"/>
                <a:t>, </a:t>
              </a:r>
              <a:r>
                <a:rPr lang="en-GB" sz="1150" dirty="0" smtClean="0"/>
                <a:t>Global </a:t>
              </a:r>
              <a:r>
                <a:rPr lang="en-GB" sz="1150" dirty="0"/>
                <a:t>Water Partnership</a:t>
              </a:r>
            </a:p>
            <a:p>
              <a:pPr marL="171450" indent="-171450">
                <a:spcAft>
                  <a:spcPts val="200"/>
                </a:spcAft>
                <a:buClr>
                  <a:srgbClr val="00466D"/>
                </a:buClr>
                <a:buFont typeface="Wingdings" panose="05000000000000000000" pitchFamily="2" charset="2"/>
                <a:buChar char="§"/>
              </a:pPr>
              <a:r>
                <a:rPr lang="en-GB" sz="1150" dirty="0" err="1" smtClean="0"/>
                <a:t>Prof.</a:t>
              </a:r>
              <a:r>
                <a:rPr lang="en-GB" sz="1150" dirty="0" smtClean="0"/>
                <a:t> </a:t>
              </a:r>
              <a:r>
                <a:rPr lang="en-GB" sz="1150" dirty="0"/>
                <a:t>Mark </a:t>
              </a:r>
              <a:r>
                <a:rPr lang="en-GB" sz="1150" dirty="0" smtClean="0"/>
                <a:t>Zeitoun, </a:t>
              </a:r>
              <a:r>
                <a:rPr lang="en-GB" sz="1150" dirty="0"/>
                <a:t>University of East Angelia</a:t>
              </a:r>
              <a:endParaRPr lang="en-GB" sz="1150" i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52678" y="1239370"/>
              <a:ext cx="3817864" cy="3285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200"/>
                </a:spcAft>
              </a:pPr>
              <a:r>
                <a:rPr lang="en-GB" sz="1100" i="1" dirty="0" smtClean="0"/>
                <a:t>Contributed </a:t>
              </a:r>
              <a:r>
                <a:rPr lang="en-GB" sz="1100" i="1" dirty="0"/>
                <a:t>to reporting on basin characteristics:</a:t>
              </a:r>
              <a:endParaRPr lang="en-GB" sz="1100" i="1" dirty="0" smtClean="0"/>
            </a:p>
            <a:p>
              <a:pPr marL="171450" lvl="0" indent="-171450">
                <a:spcAft>
                  <a:spcPts val="200"/>
                </a:spcAft>
                <a:buClr>
                  <a:srgbClr val="00466D"/>
                </a:buClr>
                <a:buFont typeface="Wingdings" panose="05000000000000000000" pitchFamily="2" charset="2"/>
                <a:buChar char="§"/>
              </a:pPr>
              <a:r>
                <a:rPr lang="en-GB" sz="1100" dirty="0" smtClean="0"/>
                <a:t>Dr </a:t>
              </a:r>
              <a:r>
                <a:rPr lang="en-GB" sz="1100" dirty="0" err="1"/>
                <a:t>Iskandar</a:t>
              </a:r>
              <a:r>
                <a:rPr lang="en-GB" sz="1100" dirty="0"/>
                <a:t> </a:t>
              </a:r>
              <a:r>
                <a:rPr lang="en-GB" sz="1100" dirty="0" err="1"/>
                <a:t>Abdullaev</a:t>
              </a:r>
              <a:r>
                <a:rPr lang="en-GB" sz="1100" dirty="0"/>
                <a:t>, Deputy Director, </a:t>
              </a:r>
              <a:r>
                <a:rPr lang="en-GB" sz="1100" dirty="0" smtClean="0"/>
                <a:t>CAREC</a:t>
              </a:r>
              <a:endParaRPr lang="en-GB" sz="1100" dirty="0"/>
            </a:p>
            <a:p>
              <a:pPr marL="171450" lvl="0" indent="-171450">
                <a:spcAft>
                  <a:spcPts val="200"/>
                </a:spcAft>
                <a:buClr>
                  <a:srgbClr val="00466D"/>
                </a:buClr>
                <a:buFont typeface="Wingdings" panose="05000000000000000000" pitchFamily="2" charset="2"/>
                <a:buChar char="§"/>
              </a:pPr>
              <a:r>
                <a:rPr lang="en-GB" sz="1100" dirty="0" smtClean="0"/>
                <a:t>Ms </a:t>
              </a:r>
              <a:r>
                <a:rPr lang="en-GB" sz="1100" dirty="0" err="1"/>
                <a:t>Dinara</a:t>
              </a:r>
              <a:r>
                <a:rPr lang="en-GB" sz="1100" dirty="0"/>
                <a:t> </a:t>
              </a:r>
              <a:r>
                <a:rPr lang="en-GB" sz="1100" dirty="0" err="1"/>
                <a:t>Ziganshina</a:t>
              </a:r>
              <a:r>
                <a:rPr lang="en-GB" sz="1100" dirty="0"/>
                <a:t>, Deputy Director</a:t>
              </a:r>
              <a:r>
                <a:rPr lang="en-GB" sz="1100" dirty="0" smtClean="0"/>
                <a:t>, SIC ICWC</a:t>
              </a:r>
              <a:endParaRPr lang="en-GB" sz="1100" dirty="0"/>
            </a:p>
            <a:p>
              <a:pPr marL="171450" lvl="0" indent="-171450">
                <a:spcAft>
                  <a:spcPts val="200"/>
                </a:spcAft>
                <a:buClr>
                  <a:srgbClr val="00466D"/>
                </a:buClr>
                <a:buFont typeface="Wingdings" panose="05000000000000000000" pitchFamily="2" charset="2"/>
                <a:buChar char="§"/>
              </a:pPr>
              <a:r>
                <a:rPr lang="en-GB" sz="1100" dirty="0" smtClean="0"/>
                <a:t>Mr </a:t>
              </a:r>
              <a:r>
                <a:rPr lang="en-GB" sz="1100" dirty="0" err="1"/>
                <a:t>Bulat</a:t>
              </a:r>
              <a:r>
                <a:rPr lang="en-GB" sz="1100" dirty="0"/>
                <a:t> </a:t>
              </a:r>
              <a:r>
                <a:rPr lang="en-GB" sz="1100" dirty="0" err="1"/>
                <a:t>Yessekin</a:t>
              </a:r>
              <a:r>
                <a:rPr lang="en-GB" sz="1100" dirty="0"/>
                <a:t>, Kazakhstan Green Economy National Council expert</a:t>
              </a:r>
            </a:p>
            <a:p>
              <a:pPr marL="171450" lvl="0" indent="-171450">
                <a:spcAft>
                  <a:spcPts val="200"/>
                </a:spcAft>
                <a:buClr>
                  <a:srgbClr val="00466D"/>
                </a:buClr>
                <a:buFont typeface="Wingdings" panose="05000000000000000000" pitchFamily="2" charset="2"/>
                <a:buChar char="§"/>
              </a:pPr>
              <a:r>
                <a:rPr lang="en-GB" sz="1100" dirty="0" smtClean="0"/>
                <a:t>Mr </a:t>
              </a:r>
              <a:r>
                <a:rPr lang="en-GB" sz="1100" dirty="0" err="1"/>
                <a:t>Talaibek</a:t>
              </a:r>
              <a:r>
                <a:rPr lang="en-GB" sz="1100" dirty="0"/>
                <a:t> </a:t>
              </a:r>
              <a:r>
                <a:rPr lang="en-GB" sz="1100" dirty="0" err="1"/>
                <a:t>Makeev</a:t>
              </a:r>
              <a:r>
                <a:rPr lang="en-GB" sz="1100" dirty="0"/>
                <a:t>, Regional Technical Advisor, </a:t>
              </a:r>
              <a:r>
                <a:rPr lang="en-GB" sz="1100" dirty="0" smtClean="0"/>
                <a:t>UNDP- </a:t>
              </a:r>
              <a:r>
                <a:rPr lang="en-GB" sz="1100" dirty="0"/>
                <a:t>Kazakhstan</a:t>
              </a:r>
            </a:p>
            <a:p>
              <a:pPr marL="171450" lvl="0" indent="-171450">
                <a:spcAft>
                  <a:spcPts val="200"/>
                </a:spcAft>
                <a:buClr>
                  <a:srgbClr val="00466D"/>
                </a:buClr>
                <a:buFont typeface="Wingdings" panose="05000000000000000000" pitchFamily="2" charset="2"/>
                <a:buChar char="§"/>
              </a:pPr>
              <a:r>
                <a:rPr lang="en-GB" sz="1100" dirty="0" smtClean="0"/>
                <a:t>Ms </a:t>
              </a:r>
              <a:r>
                <a:rPr lang="en-GB" sz="1100" dirty="0" err="1"/>
                <a:t>Jenniver</a:t>
              </a:r>
              <a:r>
                <a:rPr lang="en-GB" sz="1100" dirty="0"/>
                <a:t> </a:t>
              </a:r>
              <a:r>
                <a:rPr lang="en-GB" sz="1100" dirty="0" err="1"/>
                <a:t>Sehring</a:t>
              </a:r>
              <a:r>
                <a:rPr lang="en-GB" sz="1100" dirty="0"/>
                <a:t>, Senior Lecturer in Water Governance and Diplomacy, IHE Delft Institute for Water Education</a:t>
              </a:r>
            </a:p>
            <a:p>
              <a:pPr marL="171450" lvl="0" indent="-171450">
                <a:spcAft>
                  <a:spcPts val="200"/>
                </a:spcAft>
                <a:buClr>
                  <a:srgbClr val="00466D"/>
                </a:buClr>
                <a:buFont typeface="Wingdings" panose="05000000000000000000" pitchFamily="2" charset="2"/>
                <a:buChar char="§"/>
              </a:pPr>
              <a:r>
                <a:rPr lang="en-GB" sz="1100" dirty="0" smtClean="0"/>
                <a:t>Mr </a:t>
              </a:r>
              <a:r>
                <a:rPr lang="en-GB" sz="1100" dirty="0"/>
                <a:t>Bo </a:t>
              </a:r>
              <a:r>
                <a:rPr lang="en-GB" sz="1100" dirty="0" err="1"/>
                <a:t>Libert</a:t>
              </a:r>
              <a:r>
                <a:rPr lang="en-GB" sz="1100" dirty="0"/>
                <a:t>, Consultant, </a:t>
              </a:r>
              <a:r>
                <a:rPr lang="en-GB" sz="1100" dirty="0" smtClean="0"/>
                <a:t>SIWI</a:t>
              </a:r>
              <a:endParaRPr lang="en-GB" sz="1100" dirty="0"/>
            </a:p>
            <a:p>
              <a:pPr marL="171450" lvl="0" indent="-171450">
                <a:spcAft>
                  <a:spcPts val="200"/>
                </a:spcAft>
                <a:buClr>
                  <a:srgbClr val="00466D"/>
                </a:buClr>
                <a:buFont typeface="Wingdings" panose="05000000000000000000" pitchFamily="2" charset="2"/>
                <a:buChar char="§"/>
              </a:pPr>
              <a:r>
                <a:rPr lang="en-GB" sz="1100" dirty="0" smtClean="0"/>
                <a:t>Mr </a:t>
              </a:r>
              <a:r>
                <a:rPr lang="en-GB" sz="1100" dirty="0"/>
                <a:t>Igor </a:t>
              </a:r>
              <a:r>
                <a:rPr lang="en-GB" sz="1100" dirty="0" err="1"/>
                <a:t>Petrakov</a:t>
              </a:r>
              <a:r>
                <a:rPr lang="en-GB" sz="1100" dirty="0"/>
                <a:t>, Legal expert on International Water Resources Management, Kazakh University</a:t>
              </a:r>
            </a:p>
            <a:p>
              <a:pPr marL="171450" lvl="0" indent="-171450">
                <a:spcAft>
                  <a:spcPts val="200"/>
                </a:spcAft>
                <a:buClr>
                  <a:srgbClr val="00466D"/>
                </a:buClr>
                <a:buFont typeface="Wingdings" panose="05000000000000000000" pitchFamily="2" charset="2"/>
                <a:buChar char="§"/>
              </a:pPr>
              <a:r>
                <a:rPr lang="en-GB" sz="1100" dirty="0" smtClean="0"/>
                <a:t>Mr </a:t>
              </a:r>
              <a:r>
                <a:rPr lang="en-GB" sz="1100" dirty="0" err="1"/>
                <a:t>Kakhramon</a:t>
              </a:r>
              <a:r>
                <a:rPr lang="en-GB" sz="1100" dirty="0"/>
                <a:t> </a:t>
              </a:r>
              <a:r>
                <a:rPr lang="en-GB" sz="1100" dirty="0" err="1"/>
                <a:t>Djumaboev</a:t>
              </a:r>
              <a:r>
                <a:rPr lang="en-GB" sz="1100" dirty="0"/>
                <a:t>, Research Fellow, International Water Management Institute (IWMI)</a:t>
              </a:r>
            </a:p>
            <a:p>
              <a:pPr marL="171450" lvl="0" indent="-171450">
                <a:spcAft>
                  <a:spcPts val="200"/>
                </a:spcAft>
                <a:buClr>
                  <a:srgbClr val="00466D"/>
                </a:buClr>
                <a:buFont typeface="Wingdings" panose="05000000000000000000" pitchFamily="2" charset="2"/>
                <a:buChar char="§"/>
              </a:pPr>
              <a:r>
                <a:rPr lang="en-GB" sz="1100" dirty="0" smtClean="0"/>
                <a:t>Ms </a:t>
              </a:r>
              <a:r>
                <a:rPr lang="en-GB" sz="1100" dirty="0" err="1"/>
                <a:t>Bota</a:t>
              </a:r>
              <a:r>
                <a:rPr lang="en-GB" sz="1100" dirty="0"/>
                <a:t> </a:t>
              </a:r>
              <a:r>
                <a:rPr lang="en-GB" sz="1100" dirty="0" err="1"/>
                <a:t>Sharipova</a:t>
              </a:r>
              <a:r>
                <a:rPr lang="en-GB" sz="1100" dirty="0"/>
                <a:t>, Central Asia Youth for Water Network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518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 flipH="1">
            <a:off x="957476" y="161159"/>
            <a:ext cx="3678540" cy="826415"/>
          </a:xfrm>
          <a:prstGeom prst="rect">
            <a:avLst/>
          </a:prstGeom>
          <a:solidFill>
            <a:srgbClr val="F0F0F0"/>
          </a:solidFill>
        </p:spPr>
        <p:txBody>
          <a:bodyPr wrap="square" lIns="90000" rIns="360000" rtlCol="0">
            <a:no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GB" sz="1200" i="1" dirty="0" smtClean="0">
                <a:solidFill>
                  <a:srgbClr val="00466D"/>
                </a:solidFill>
              </a:rPr>
              <a:t>National water policy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GB" sz="1200" i="1" dirty="0" smtClean="0">
                <a:solidFill>
                  <a:srgbClr val="00466D"/>
                </a:solidFill>
              </a:rPr>
              <a:t>National environmental policy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GB" sz="1200" i="1" dirty="0" smtClean="0">
                <a:solidFill>
                  <a:srgbClr val="00466D"/>
                </a:solidFill>
              </a:rPr>
              <a:t>International water conventions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GB" sz="1200" i="1" dirty="0" smtClean="0">
                <a:solidFill>
                  <a:srgbClr val="00466D"/>
                </a:solidFill>
              </a:rPr>
              <a:t>Basin water policy framework</a:t>
            </a:r>
          </a:p>
        </p:txBody>
      </p:sp>
      <p:sp>
        <p:nvSpPr>
          <p:cNvPr id="6" name="Block Arc 5"/>
          <p:cNvSpPr/>
          <p:nvPr/>
        </p:nvSpPr>
        <p:spPr>
          <a:xfrm>
            <a:off x="2661096" y="839090"/>
            <a:ext cx="3821809" cy="3821809"/>
          </a:xfrm>
          <a:prstGeom prst="blockArc">
            <a:avLst>
              <a:gd name="adj1" fmla="val 11880000"/>
              <a:gd name="adj2" fmla="val 16200000"/>
              <a:gd name="adj3" fmla="val 4636"/>
            </a:avLst>
          </a:prstGeom>
          <a:solidFill>
            <a:srgbClr val="00466D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Block Arc 6"/>
          <p:cNvSpPr/>
          <p:nvPr/>
        </p:nvSpPr>
        <p:spPr>
          <a:xfrm>
            <a:off x="2661096" y="839090"/>
            <a:ext cx="3821809" cy="3821809"/>
          </a:xfrm>
          <a:prstGeom prst="blockArc">
            <a:avLst>
              <a:gd name="adj1" fmla="val 7560000"/>
              <a:gd name="adj2" fmla="val 11880000"/>
              <a:gd name="adj3" fmla="val 4636"/>
            </a:avLst>
          </a:prstGeom>
          <a:solidFill>
            <a:srgbClr val="00466D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Block Arc 7"/>
          <p:cNvSpPr/>
          <p:nvPr/>
        </p:nvSpPr>
        <p:spPr>
          <a:xfrm>
            <a:off x="2661096" y="839090"/>
            <a:ext cx="3821809" cy="3821809"/>
          </a:xfrm>
          <a:prstGeom prst="blockArc">
            <a:avLst>
              <a:gd name="adj1" fmla="val 3240000"/>
              <a:gd name="adj2" fmla="val 7560000"/>
              <a:gd name="adj3" fmla="val 4636"/>
            </a:avLst>
          </a:prstGeom>
          <a:solidFill>
            <a:srgbClr val="00466D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Block Arc 8"/>
          <p:cNvSpPr/>
          <p:nvPr/>
        </p:nvSpPr>
        <p:spPr>
          <a:xfrm>
            <a:off x="2661096" y="839090"/>
            <a:ext cx="3821809" cy="3821809"/>
          </a:xfrm>
          <a:prstGeom prst="blockArc">
            <a:avLst>
              <a:gd name="adj1" fmla="val 20520000"/>
              <a:gd name="adj2" fmla="val 3240000"/>
              <a:gd name="adj3" fmla="val 4636"/>
            </a:avLst>
          </a:prstGeom>
          <a:solidFill>
            <a:srgbClr val="00466D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Block Arc 9"/>
          <p:cNvSpPr/>
          <p:nvPr/>
        </p:nvSpPr>
        <p:spPr>
          <a:xfrm>
            <a:off x="2661096" y="839090"/>
            <a:ext cx="3821809" cy="3821809"/>
          </a:xfrm>
          <a:prstGeom prst="blockArc">
            <a:avLst>
              <a:gd name="adj1" fmla="val 16200000"/>
              <a:gd name="adj2" fmla="val 20520000"/>
              <a:gd name="adj3" fmla="val 4636"/>
            </a:avLst>
          </a:prstGeom>
          <a:solidFill>
            <a:srgbClr val="00466D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3693181" y="1871175"/>
            <a:ext cx="1757636" cy="1757636"/>
          </a:xfrm>
          <a:custGeom>
            <a:avLst/>
            <a:gdLst>
              <a:gd name="connsiteX0" fmla="*/ 0 w 1538882"/>
              <a:gd name="connsiteY0" fmla="*/ 769441 h 1538882"/>
              <a:gd name="connsiteX1" fmla="*/ 769441 w 1538882"/>
              <a:gd name="connsiteY1" fmla="*/ 0 h 1538882"/>
              <a:gd name="connsiteX2" fmla="*/ 1538882 w 1538882"/>
              <a:gd name="connsiteY2" fmla="*/ 769441 h 1538882"/>
              <a:gd name="connsiteX3" fmla="*/ 769441 w 1538882"/>
              <a:gd name="connsiteY3" fmla="*/ 1538882 h 1538882"/>
              <a:gd name="connsiteX4" fmla="*/ 0 w 1538882"/>
              <a:gd name="connsiteY4" fmla="*/ 769441 h 153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882" h="1538882">
                <a:moveTo>
                  <a:pt x="0" y="769441"/>
                </a:moveTo>
                <a:cubicBezTo>
                  <a:pt x="0" y="344490"/>
                  <a:pt x="344490" y="0"/>
                  <a:pt x="769441" y="0"/>
                </a:cubicBezTo>
                <a:cubicBezTo>
                  <a:pt x="1194392" y="0"/>
                  <a:pt x="1538882" y="344490"/>
                  <a:pt x="1538882" y="769441"/>
                </a:cubicBezTo>
                <a:cubicBezTo>
                  <a:pt x="1538882" y="1194392"/>
                  <a:pt x="1194392" y="1538882"/>
                  <a:pt x="769441" y="1538882"/>
                </a:cubicBezTo>
                <a:cubicBezTo>
                  <a:pt x="344490" y="1538882"/>
                  <a:pt x="0" y="1194392"/>
                  <a:pt x="0" y="769441"/>
                </a:cubicBezTo>
                <a:close/>
              </a:path>
            </a:pathLst>
          </a:custGeom>
          <a:solidFill>
            <a:srgbClr val="00466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7114" tIns="257114" rIns="257114" bIns="257114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kern="1200" dirty="0"/>
              <a:t>What is included in the </a:t>
            </a:r>
            <a:r>
              <a:rPr lang="en-GB" sz="1600" b="1" kern="1200" dirty="0" smtClean="0"/>
              <a:t>Index?</a:t>
            </a:r>
            <a:endParaRPr lang="en-GB" sz="1600" b="1" kern="1200" dirty="0"/>
          </a:p>
        </p:txBody>
      </p:sp>
      <p:sp>
        <p:nvSpPr>
          <p:cNvPr id="13" name="Freeform 12"/>
          <p:cNvSpPr/>
          <p:nvPr/>
        </p:nvSpPr>
        <p:spPr>
          <a:xfrm>
            <a:off x="3849776" y="161160"/>
            <a:ext cx="1444448" cy="1444448"/>
          </a:xfrm>
          <a:custGeom>
            <a:avLst/>
            <a:gdLst>
              <a:gd name="connsiteX0" fmla="*/ 0 w 1391140"/>
              <a:gd name="connsiteY0" fmla="*/ 695570 h 1391140"/>
              <a:gd name="connsiteX1" fmla="*/ 695570 w 1391140"/>
              <a:gd name="connsiteY1" fmla="*/ 0 h 1391140"/>
              <a:gd name="connsiteX2" fmla="*/ 1391140 w 1391140"/>
              <a:gd name="connsiteY2" fmla="*/ 695570 h 1391140"/>
              <a:gd name="connsiteX3" fmla="*/ 695570 w 1391140"/>
              <a:gd name="connsiteY3" fmla="*/ 1391140 h 1391140"/>
              <a:gd name="connsiteX4" fmla="*/ 0 w 1391140"/>
              <a:gd name="connsiteY4" fmla="*/ 695570 h 139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140" h="1391140">
                <a:moveTo>
                  <a:pt x="0" y="695570"/>
                </a:moveTo>
                <a:cubicBezTo>
                  <a:pt x="0" y="311417"/>
                  <a:pt x="311417" y="0"/>
                  <a:pt x="695570" y="0"/>
                </a:cubicBezTo>
                <a:cubicBezTo>
                  <a:pt x="1079723" y="0"/>
                  <a:pt x="1391140" y="311417"/>
                  <a:pt x="1391140" y="695570"/>
                </a:cubicBezTo>
                <a:cubicBezTo>
                  <a:pt x="1391140" y="1079723"/>
                  <a:pt x="1079723" y="1391140"/>
                  <a:pt x="695570" y="1391140"/>
                </a:cubicBezTo>
                <a:cubicBezTo>
                  <a:pt x="311417" y="1391140"/>
                  <a:pt x="0" y="1079723"/>
                  <a:pt x="0" y="695570"/>
                </a:cubicBezTo>
                <a:close/>
              </a:path>
            </a:pathLst>
          </a:custGeom>
          <a:solidFill>
            <a:srgbClr val="F0F0F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00" tIns="36000" rIns="180000" bIns="3600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dirty="0" smtClean="0">
                <a:solidFill>
                  <a:srgbClr val="00466D"/>
                </a:solidFill>
              </a:rPr>
              <a:t>Policy and legal</a:t>
            </a:r>
            <a:endParaRPr lang="en-GB" sz="1200" b="1" kern="1200" dirty="0">
              <a:solidFill>
                <a:srgbClr val="00466D"/>
              </a:solidFill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9960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0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6758761" y="466354"/>
            <a:ext cx="2135301" cy="1961380"/>
          </a:xfrm>
          <a:prstGeom prst="rect">
            <a:avLst/>
          </a:prstGeom>
          <a:solidFill>
            <a:srgbClr val="F0F0F0"/>
          </a:solidFill>
        </p:spPr>
        <p:txBody>
          <a:bodyPr wrap="square" lIns="360000" rtlCol="0">
            <a:no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GB" sz="1200" i="1" dirty="0">
                <a:solidFill>
                  <a:srgbClr val="00466D"/>
                </a:solidFill>
              </a:rPr>
              <a:t>National water agency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GB" sz="1200" i="1" dirty="0">
                <a:solidFill>
                  <a:srgbClr val="00466D"/>
                </a:solidFill>
              </a:rPr>
              <a:t>National stakeholder engagement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GB" sz="1200" i="1" dirty="0">
                <a:solidFill>
                  <a:srgbClr val="00466D"/>
                </a:solidFill>
              </a:rPr>
              <a:t>National data sharing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GB" sz="1200" i="1" dirty="0">
                <a:solidFill>
                  <a:srgbClr val="00466D"/>
                </a:solidFill>
              </a:rPr>
              <a:t>Basin level body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GB" sz="1200" i="1" dirty="0">
                <a:solidFill>
                  <a:srgbClr val="00466D"/>
                </a:solidFill>
              </a:rPr>
              <a:t>Basin stakeholder engagement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GB" sz="1200" i="1" dirty="0">
                <a:solidFill>
                  <a:srgbClr val="00466D"/>
                </a:solidFill>
              </a:rPr>
              <a:t>Basin data sharing</a:t>
            </a:r>
          </a:p>
        </p:txBody>
      </p:sp>
      <p:sp>
        <p:nvSpPr>
          <p:cNvPr id="18" name="Freeform 17"/>
          <p:cNvSpPr/>
          <p:nvPr/>
        </p:nvSpPr>
        <p:spPr>
          <a:xfrm>
            <a:off x="5625030" y="1450955"/>
            <a:ext cx="1444448" cy="1444448"/>
          </a:xfrm>
          <a:custGeom>
            <a:avLst/>
            <a:gdLst>
              <a:gd name="connsiteX0" fmla="*/ 0 w 1391140"/>
              <a:gd name="connsiteY0" fmla="*/ 695570 h 1391140"/>
              <a:gd name="connsiteX1" fmla="*/ 695570 w 1391140"/>
              <a:gd name="connsiteY1" fmla="*/ 0 h 1391140"/>
              <a:gd name="connsiteX2" fmla="*/ 1391140 w 1391140"/>
              <a:gd name="connsiteY2" fmla="*/ 695570 h 1391140"/>
              <a:gd name="connsiteX3" fmla="*/ 695570 w 1391140"/>
              <a:gd name="connsiteY3" fmla="*/ 1391140 h 1391140"/>
              <a:gd name="connsiteX4" fmla="*/ 0 w 1391140"/>
              <a:gd name="connsiteY4" fmla="*/ 695570 h 139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140" h="1391140">
                <a:moveTo>
                  <a:pt x="0" y="695570"/>
                </a:moveTo>
                <a:cubicBezTo>
                  <a:pt x="0" y="311417"/>
                  <a:pt x="311417" y="0"/>
                  <a:pt x="695570" y="0"/>
                </a:cubicBezTo>
                <a:cubicBezTo>
                  <a:pt x="1079723" y="0"/>
                  <a:pt x="1391140" y="311417"/>
                  <a:pt x="1391140" y="695570"/>
                </a:cubicBezTo>
                <a:cubicBezTo>
                  <a:pt x="1391140" y="1079723"/>
                  <a:pt x="1079723" y="1391140"/>
                  <a:pt x="695570" y="1391140"/>
                </a:cubicBezTo>
                <a:cubicBezTo>
                  <a:pt x="311417" y="1391140"/>
                  <a:pt x="0" y="1079723"/>
                  <a:pt x="0" y="695570"/>
                </a:cubicBezTo>
                <a:close/>
              </a:path>
            </a:pathLst>
          </a:custGeom>
          <a:solidFill>
            <a:srgbClr val="F0F0F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dirty="0" smtClean="0">
                <a:solidFill>
                  <a:srgbClr val="00466D"/>
                </a:solidFill>
              </a:rPr>
              <a:t>Institutions and participation</a:t>
            </a:r>
            <a:endParaRPr lang="en-GB" sz="1200" b="1" kern="1200" dirty="0">
              <a:solidFill>
                <a:srgbClr val="00466D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9512" y="1410095"/>
            <a:ext cx="3200689" cy="1526165"/>
            <a:chOff x="179512" y="1157515"/>
            <a:chExt cx="3200689" cy="2031325"/>
          </a:xfrm>
        </p:grpSpPr>
        <p:sp>
          <p:nvSpPr>
            <p:cNvPr id="45" name="Isosceles Triangle 44"/>
            <p:cNvSpPr/>
            <p:nvPr/>
          </p:nvSpPr>
          <p:spPr>
            <a:xfrm rot="5400000">
              <a:off x="1916321" y="1724960"/>
              <a:ext cx="2031325" cy="896435"/>
            </a:xfrm>
            <a:prstGeom prst="triangle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9512" y="1157515"/>
              <a:ext cx="2304256" cy="2031325"/>
            </a:xfrm>
            <a:prstGeom prst="rect">
              <a:avLst/>
            </a:prstGeom>
            <a:solidFill>
              <a:srgbClr val="F0F0F0"/>
            </a:solidFill>
          </p:spPr>
          <p:txBody>
            <a:bodyPr wrap="square" lIns="36000" rIns="450000" rtlCol="0">
              <a:noAutofit/>
            </a:bodyPr>
            <a:lstStyle/>
            <a:p>
              <a:pPr marL="285750" indent="-285750"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en-GB" sz="1200" i="1" dirty="0">
                  <a:solidFill>
                    <a:srgbClr val="00466D"/>
                  </a:solidFill>
                </a:rPr>
                <a:t>Water Stress</a:t>
              </a:r>
            </a:p>
            <a:p>
              <a:pPr marL="285750" indent="-285750"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en-GB" sz="1200" i="1" dirty="0">
                  <a:solidFill>
                    <a:srgbClr val="00466D"/>
                  </a:solidFill>
                </a:rPr>
                <a:t>Socio-economic exposure</a:t>
              </a:r>
            </a:p>
            <a:p>
              <a:pPr marL="285750" indent="-285750"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en-GB" sz="1200" i="1" dirty="0">
                  <a:solidFill>
                    <a:srgbClr val="00466D"/>
                  </a:solidFill>
                </a:rPr>
                <a:t>Political </a:t>
              </a:r>
              <a:r>
                <a:rPr lang="en-GB" sz="1200" i="1" dirty="0" smtClean="0">
                  <a:solidFill>
                    <a:srgbClr val="00466D"/>
                  </a:solidFill>
                </a:rPr>
                <a:t>stability</a:t>
              </a:r>
              <a:endParaRPr lang="en-GB" sz="1200" i="1" dirty="0">
                <a:solidFill>
                  <a:srgbClr val="00466D"/>
                </a:solidFill>
              </a:endParaRPr>
            </a:p>
            <a:p>
              <a:pPr marL="285750" indent="-285750"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en-GB" sz="1200" i="1" dirty="0">
                  <a:solidFill>
                    <a:srgbClr val="00466D"/>
                  </a:solidFill>
                </a:rPr>
                <a:t>Propensity for conflict</a:t>
              </a:r>
            </a:p>
            <a:p>
              <a:pPr marL="285750" indent="-285750"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en-GB" sz="1200" i="1" dirty="0">
                  <a:solidFill>
                    <a:srgbClr val="00466D"/>
                  </a:solidFill>
                </a:rPr>
                <a:t>Economic relations with neighbouring states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79512" y="3776831"/>
            <a:ext cx="2808312" cy="966571"/>
          </a:xfrm>
          <a:prstGeom prst="rect">
            <a:avLst/>
          </a:prstGeom>
          <a:solidFill>
            <a:srgbClr val="F0F0F0"/>
          </a:solidFill>
        </p:spPr>
        <p:txBody>
          <a:bodyPr wrap="square" lIns="36000" rtlCol="0">
            <a:no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GB" sz="1200" i="1" dirty="0">
                <a:solidFill>
                  <a:srgbClr val="00466D"/>
                </a:solidFill>
              </a:rPr>
              <a:t>National </a:t>
            </a:r>
            <a:r>
              <a:rPr lang="en-GB" sz="1200" i="1" dirty="0" smtClean="0">
                <a:solidFill>
                  <a:srgbClr val="00466D"/>
                </a:solidFill>
              </a:rPr>
              <a:t>public investment</a:t>
            </a:r>
            <a:endParaRPr lang="en-GB" sz="1200" i="1" dirty="0">
              <a:solidFill>
                <a:srgbClr val="00466D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GB" sz="1200" i="1" dirty="0">
                <a:solidFill>
                  <a:srgbClr val="00466D"/>
                </a:solidFill>
              </a:rPr>
              <a:t>Private </a:t>
            </a:r>
            <a:r>
              <a:rPr lang="en-GB" sz="1200" i="1" dirty="0" smtClean="0">
                <a:solidFill>
                  <a:srgbClr val="00466D"/>
                </a:solidFill>
              </a:rPr>
              <a:t>sector investments</a:t>
            </a:r>
            <a:endParaRPr lang="en-GB" sz="1200" i="1" dirty="0">
              <a:solidFill>
                <a:srgbClr val="00466D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GB" sz="1200" i="1" dirty="0">
                <a:solidFill>
                  <a:srgbClr val="00466D"/>
                </a:solidFill>
              </a:rPr>
              <a:t>Investment </a:t>
            </a:r>
            <a:r>
              <a:rPr lang="en-GB" sz="1200" i="1" dirty="0" smtClean="0">
                <a:solidFill>
                  <a:srgbClr val="00466D"/>
                </a:solidFill>
              </a:rPr>
              <a:t>climate</a:t>
            </a:r>
            <a:endParaRPr lang="en-GB" sz="1200" i="1" dirty="0">
              <a:solidFill>
                <a:srgbClr val="00466D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GB" sz="1200" i="1" dirty="0">
                <a:solidFill>
                  <a:srgbClr val="00466D"/>
                </a:solidFill>
              </a:rPr>
              <a:t>Basin organisation financing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GB" sz="1200" i="1" dirty="0">
                <a:solidFill>
                  <a:srgbClr val="00466D"/>
                </a:solidFill>
              </a:rPr>
              <a:t>Basin infrastructure financing</a:t>
            </a:r>
          </a:p>
        </p:txBody>
      </p:sp>
      <p:sp>
        <p:nvSpPr>
          <p:cNvPr id="22" name="Freeform 21"/>
          <p:cNvSpPr/>
          <p:nvPr/>
        </p:nvSpPr>
        <p:spPr>
          <a:xfrm>
            <a:off x="2752609" y="3537892"/>
            <a:ext cx="1444448" cy="1444448"/>
          </a:xfrm>
          <a:custGeom>
            <a:avLst/>
            <a:gdLst>
              <a:gd name="connsiteX0" fmla="*/ 0 w 1391140"/>
              <a:gd name="connsiteY0" fmla="*/ 695570 h 1391140"/>
              <a:gd name="connsiteX1" fmla="*/ 695570 w 1391140"/>
              <a:gd name="connsiteY1" fmla="*/ 0 h 1391140"/>
              <a:gd name="connsiteX2" fmla="*/ 1391140 w 1391140"/>
              <a:gd name="connsiteY2" fmla="*/ 695570 h 1391140"/>
              <a:gd name="connsiteX3" fmla="*/ 695570 w 1391140"/>
              <a:gd name="connsiteY3" fmla="*/ 1391140 h 1391140"/>
              <a:gd name="connsiteX4" fmla="*/ 0 w 1391140"/>
              <a:gd name="connsiteY4" fmla="*/ 695570 h 139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140" h="1391140">
                <a:moveTo>
                  <a:pt x="0" y="695570"/>
                </a:moveTo>
                <a:cubicBezTo>
                  <a:pt x="0" y="311417"/>
                  <a:pt x="311417" y="0"/>
                  <a:pt x="695570" y="0"/>
                </a:cubicBezTo>
                <a:cubicBezTo>
                  <a:pt x="1079723" y="0"/>
                  <a:pt x="1391140" y="311417"/>
                  <a:pt x="1391140" y="695570"/>
                </a:cubicBezTo>
                <a:cubicBezTo>
                  <a:pt x="1391140" y="1079723"/>
                  <a:pt x="1079723" y="1391140"/>
                  <a:pt x="695570" y="1391140"/>
                </a:cubicBezTo>
                <a:cubicBezTo>
                  <a:pt x="311417" y="1391140"/>
                  <a:pt x="0" y="1079723"/>
                  <a:pt x="0" y="695570"/>
                </a:cubicBezTo>
                <a:close/>
              </a:path>
            </a:pathLst>
          </a:custGeom>
          <a:solidFill>
            <a:srgbClr val="F0F0F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lvl="0" algn="ctr" defTabSz="533400"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dirty="0" smtClean="0">
                <a:solidFill>
                  <a:srgbClr val="00466D"/>
                </a:solidFill>
              </a:rPr>
              <a:t>Infrastructure and financing</a:t>
            </a:r>
            <a:endParaRPr lang="en-GB" sz="1200" b="1" kern="1200" dirty="0">
              <a:solidFill>
                <a:srgbClr val="00466D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074522" y="1450954"/>
            <a:ext cx="1444448" cy="1444448"/>
          </a:xfrm>
          <a:custGeom>
            <a:avLst/>
            <a:gdLst>
              <a:gd name="connsiteX0" fmla="*/ 0 w 1391140"/>
              <a:gd name="connsiteY0" fmla="*/ 695570 h 1391140"/>
              <a:gd name="connsiteX1" fmla="*/ 695570 w 1391140"/>
              <a:gd name="connsiteY1" fmla="*/ 0 h 1391140"/>
              <a:gd name="connsiteX2" fmla="*/ 1391140 w 1391140"/>
              <a:gd name="connsiteY2" fmla="*/ 695570 h 1391140"/>
              <a:gd name="connsiteX3" fmla="*/ 695570 w 1391140"/>
              <a:gd name="connsiteY3" fmla="*/ 1391140 h 1391140"/>
              <a:gd name="connsiteX4" fmla="*/ 0 w 1391140"/>
              <a:gd name="connsiteY4" fmla="*/ 695570 h 139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140" h="1391140">
                <a:moveTo>
                  <a:pt x="0" y="695570"/>
                </a:moveTo>
                <a:cubicBezTo>
                  <a:pt x="0" y="311417"/>
                  <a:pt x="311417" y="0"/>
                  <a:pt x="695570" y="0"/>
                </a:cubicBezTo>
                <a:cubicBezTo>
                  <a:pt x="1079723" y="0"/>
                  <a:pt x="1391140" y="311417"/>
                  <a:pt x="1391140" y="695570"/>
                </a:cubicBezTo>
                <a:cubicBezTo>
                  <a:pt x="1391140" y="1079723"/>
                  <a:pt x="1079723" y="1391140"/>
                  <a:pt x="695570" y="1391140"/>
                </a:cubicBezTo>
                <a:cubicBezTo>
                  <a:pt x="311417" y="1391140"/>
                  <a:pt x="0" y="1079723"/>
                  <a:pt x="0" y="695570"/>
                </a:cubicBezTo>
                <a:close/>
              </a:path>
            </a:pathLst>
          </a:custGeom>
          <a:solidFill>
            <a:srgbClr val="F0F0F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dirty="0" smtClean="0">
                <a:solidFill>
                  <a:srgbClr val="00466D"/>
                </a:solidFill>
              </a:rPr>
              <a:t>Cooperation Context</a:t>
            </a:r>
            <a:endParaRPr lang="en-GB" sz="1200" b="1" kern="1200" dirty="0">
              <a:solidFill>
                <a:srgbClr val="00466D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12160" y="2895401"/>
            <a:ext cx="2881902" cy="1765497"/>
            <a:chOff x="6012160" y="2668752"/>
            <a:chExt cx="2881902" cy="1733687"/>
          </a:xfrm>
        </p:grpSpPr>
        <p:sp>
          <p:nvSpPr>
            <p:cNvPr id="40" name="TextBox 39"/>
            <p:cNvSpPr txBox="1"/>
            <p:nvPr/>
          </p:nvSpPr>
          <p:spPr>
            <a:xfrm>
              <a:off x="6619140" y="2668752"/>
              <a:ext cx="2274922" cy="1733687"/>
            </a:xfrm>
            <a:prstGeom prst="rect">
              <a:avLst/>
            </a:prstGeom>
            <a:solidFill>
              <a:srgbClr val="F0F0F0"/>
            </a:solidFill>
          </p:spPr>
          <p:txBody>
            <a:bodyPr wrap="square" lIns="36000" rtlCol="0">
              <a:noAutofit/>
            </a:bodyPr>
            <a:lstStyle/>
            <a:p>
              <a:pPr marL="285750" indent="-285750"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en-GB" sz="1200" i="1" dirty="0">
                  <a:solidFill>
                    <a:srgbClr val="00466D"/>
                  </a:solidFill>
                </a:rPr>
                <a:t>Water availability management 	</a:t>
              </a:r>
            </a:p>
            <a:p>
              <a:pPr marL="285750" indent="-285750"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en-GB" sz="1200" i="1" dirty="0">
                  <a:solidFill>
                    <a:srgbClr val="00466D"/>
                  </a:solidFill>
                </a:rPr>
                <a:t>Pollution control	</a:t>
              </a:r>
            </a:p>
            <a:p>
              <a:pPr marL="285750" indent="-285750"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en-GB" sz="1200" i="1" dirty="0">
                  <a:solidFill>
                    <a:srgbClr val="00466D"/>
                  </a:solidFill>
                </a:rPr>
                <a:t>National disaster management </a:t>
              </a:r>
              <a:endParaRPr lang="en-GB" sz="1200" i="1" dirty="0" smtClean="0">
                <a:solidFill>
                  <a:srgbClr val="00466D"/>
                </a:solidFill>
              </a:endParaRPr>
            </a:p>
            <a:p>
              <a:pPr marL="285750" indent="-285750"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en-GB" sz="1200" i="1" dirty="0" smtClean="0">
                  <a:solidFill>
                    <a:srgbClr val="00466D"/>
                  </a:solidFill>
                </a:rPr>
                <a:t>Basin water availability management </a:t>
              </a:r>
            </a:p>
            <a:p>
              <a:pPr marL="285750" indent="-285750"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en-GB" sz="1200" i="1" dirty="0" smtClean="0">
                  <a:solidFill>
                    <a:srgbClr val="00466D"/>
                  </a:solidFill>
                </a:rPr>
                <a:t>Basin disaster management </a:t>
              </a:r>
              <a:endParaRPr lang="en-GB" sz="1200" i="1" dirty="0">
                <a:solidFill>
                  <a:srgbClr val="00466D"/>
                </a:solidFill>
              </a:endParaRPr>
            </a:p>
          </p:txBody>
        </p:sp>
        <p:sp>
          <p:nvSpPr>
            <p:cNvPr id="44" name="Isosceles Triangle 43"/>
            <p:cNvSpPr/>
            <p:nvPr/>
          </p:nvSpPr>
          <p:spPr>
            <a:xfrm rot="16200000">
              <a:off x="5733077" y="3369648"/>
              <a:ext cx="1169551" cy="611386"/>
            </a:xfrm>
            <a:prstGeom prst="triangle">
              <a:avLst>
                <a:gd name="adj" fmla="val 0"/>
              </a:avLst>
            </a:prstGeom>
            <a:solidFill>
              <a:srgbClr val="F0F0F0"/>
            </a:solidFill>
          </p:spPr>
          <p:txBody>
            <a:bodyPr wrap="square" lIns="36000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b="1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1" name="Freeform 20"/>
          <p:cNvSpPr/>
          <p:nvPr/>
        </p:nvSpPr>
        <p:spPr>
          <a:xfrm>
            <a:off x="4946943" y="3537892"/>
            <a:ext cx="1444448" cy="1444448"/>
          </a:xfrm>
          <a:custGeom>
            <a:avLst/>
            <a:gdLst>
              <a:gd name="connsiteX0" fmla="*/ 0 w 1391140"/>
              <a:gd name="connsiteY0" fmla="*/ 695570 h 1391140"/>
              <a:gd name="connsiteX1" fmla="*/ 695570 w 1391140"/>
              <a:gd name="connsiteY1" fmla="*/ 0 h 1391140"/>
              <a:gd name="connsiteX2" fmla="*/ 1391140 w 1391140"/>
              <a:gd name="connsiteY2" fmla="*/ 695570 h 1391140"/>
              <a:gd name="connsiteX3" fmla="*/ 695570 w 1391140"/>
              <a:gd name="connsiteY3" fmla="*/ 1391140 h 1391140"/>
              <a:gd name="connsiteX4" fmla="*/ 0 w 1391140"/>
              <a:gd name="connsiteY4" fmla="*/ 695570 h 139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140" h="1391140">
                <a:moveTo>
                  <a:pt x="0" y="695570"/>
                </a:moveTo>
                <a:cubicBezTo>
                  <a:pt x="0" y="311417"/>
                  <a:pt x="311417" y="0"/>
                  <a:pt x="695570" y="0"/>
                </a:cubicBezTo>
                <a:cubicBezTo>
                  <a:pt x="1079723" y="0"/>
                  <a:pt x="1391140" y="311417"/>
                  <a:pt x="1391140" y="695570"/>
                </a:cubicBezTo>
                <a:cubicBezTo>
                  <a:pt x="1391140" y="1079723"/>
                  <a:pt x="1079723" y="1391140"/>
                  <a:pt x="695570" y="1391140"/>
                </a:cubicBezTo>
                <a:cubicBezTo>
                  <a:pt x="311417" y="1391140"/>
                  <a:pt x="0" y="1079723"/>
                  <a:pt x="0" y="695570"/>
                </a:cubicBezTo>
                <a:close/>
              </a:path>
            </a:pathLst>
          </a:custGeom>
          <a:solidFill>
            <a:srgbClr val="F0F0F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dirty="0" smtClean="0">
                <a:solidFill>
                  <a:srgbClr val="00466D"/>
                </a:solidFill>
              </a:rPr>
              <a:t>Water management instruments</a:t>
            </a:r>
            <a:endParaRPr lang="en-GB" sz="1200" b="1" kern="1200" dirty="0">
              <a:solidFill>
                <a:srgbClr val="0046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0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7951396"/>
              </p:ext>
            </p:extLst>
          </p:nvPr>
        </p:nvGraphicFramePr>
        <p:xfrm>
          <a:off x="1466" y="1191"/>
          <a:ext cx="1466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9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6" y="1191"/>
                        <a:ext cx="1466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46562" cy="1190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latin typeface="Arial"/>
              <a:ea typeface="+mj-ea"/>
              <a:cs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37160"/>
            <a:ext cx="8138160" cy="605790"/>
          </a:xfrm>
        </p:spPr>
        <p:txBody>
          <a:bodyPr/>
          <a:lstStyle/>
          <a:p>
            <a:r>
              <a:rPr lang="en-US" dirty="0" smtClean="0">
                <a:solidFill>
                  <a:srgbClr val="12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 Peace Index Pillars (1/3)</a:t>
            </a:r>
            <a:endParaRPr lang="en-US" dirty="0">
              <a:solidFill>
                <a:srgbClr val="121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" t="5719" r="88801" b="71270"/>
          <a:stretch/>
        </p:blipFill>
        <p:spPr bwMode="auto">
          <a:xfrm>
            <a:off x="420261" y="931425"/>
            <a:ext cx="494077" cy="414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984163" y="1023068"/>
            <a:ext cx="3306437" cy="263361"/>
          </a:xfrm>
          <a:prstGeom prst="rect">
            <a:avLst/>
          </a:prstGeom>
          <a:noFill/>
          <a:ln>
            <a:noFill/>
          </a:ln>
        </p:spPr>
        <p:txBody>
          <a:bodyPr wrap="square" lIns="77934" tIns="38967" rIns="77934" bIns="38967" rtlCol="0">
            <a:spAutoFit/>
          </a:bodyPr>
          <a:lstStyle/>
          <a:p>
            <a:r>
              <a:rPr lang="en-GB" sz="1200" b="1" spc="-17" dirty="0">
                <a:solidFill>
                  <a:srgbClr val="F16872"/>
                </a:solidFill>
                <a:latin typeface="+mj-lt"/>
              </a:rPr>
              <a:t>Policy and Legal Frameworks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28750"/>
              </p:ext>
            </p:extLst>
          </p:nvPr>
        </p:nvGraphicFramePr>
        <p:xfrm>
          <a:off x="420261" y="1543051"/>
          <a:ext cx="3445900" cy="1860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5900"/>
              </a:tblGrid>
              <a:tr h="4702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ysClr val="windowText" lastClr="000000"/>
                          </a:solidFill>
                          <a:effectLst/>
                        </a:rPr>
                        <a:t>1.1 National water </a:t>
                      </a:r>
                      <a:r>
                        <a:rPr lang="en-GB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policy</a:t>
                      </a:r>
                      <a:endParaRPr lang="en-GB" sz="8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National water legislation and policies and application of integrated water management principles.</a:t>
                      </a:r>
                      <a:endParaRPr lang="en-GB" sz="8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288" marR="57288" marT="46539" marB="465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02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ysClr val="windowText" lastClr="000000"/>
                          </a:solidFill>
                          <a:effectLst/>
                        </a:rPr>
                        <a:t>1.2 National environmental </a:t>
                      </a:r>
                      <a:r>
                        <a:rPr lang="en-GB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policy</a:t>
                      </a:r>
                      <a:endParaRPr lang="en-GB" sz="8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National policies for limiting water pollution and transboundary environmental impact.</a:t>
                      </a:r>
                      <a:endParaRPr lang="en-GB" sz="8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288" marR="57288" marT="46539" marB="465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92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ysClr val="windowText" lastClr="000000"/>
                          </a:solidFill>
                          <a:effectLst/>
                        </a:rPr>
                        <a:t>1.3 International water </a:t>
                      </a:r>
                      <a:r>
                        <a:rPr lang="en-GB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conventions</a:t>
                      </a:r>
                      <a:endParaRPr lang="en-GB" sz="8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Ratification </a:t>
                      </a:r>
                      <a:r>
                        <a:rPr lang="en-GB" sz="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of international water conventions.</a:t>
                      </a:r>
                      <a:endParaRPr lang="en-GB" sz="8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288" marR="57288" marT="46539" marB="465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02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ysClr val="windowText" lastClr="000000"/>
                          </a:solidFill>
                          <a:effectLst/>
                        </a:rPr>
                        <a:t>1.4 Basin water policy </a:t>
                      </a:r>
                      <a:r>
                        <a:rPr lang="en-GB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framework</a:t>
                      </a:r>
                      <a:endParaRPr lang="en-GB" sz="8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Existence and comprehensiveness of international transboundary water agreements. </a:t>
                      </a:r>
                      <a:endParaRPr lang="en-GB" sz="8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288" marR="57288" marT="46539" marB="465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210205" y="1023068"/>
            <a:ext cx="3306991" cy="263361"/>
          </a:xfrm>
          <a:prstGeom prst="rect">
            <a:avLst/>
          </a:prstGeom>
          <a:noFill/>
          <a:ln>
            <a:noFill/>
          </a:ln>
        </p:spPr>
        <p:txBody>
          <a:bodyPr wrap="square" lIns="77934" tIns="38967" rIns="77934" bIns="38967" rtlCol="0">
            <a:spAutoFit/>
          </a:bodyPr>
          <a:lstStyle/>
          <a:p>
            <a:r>
              <a:rPr lang="en-GB" sz="1200" b="1" spc="-17" dirty="0">
                <a:solidFill>
                  <a:srgbClr val="EEAA22"/>
                </a:solidFill>
                <a:latin typeface="+mj-lt"/>
              </a:rPr>
              <a:t>Institutions and Participation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6" t="5887" r="69517" b="71270"/>
          <a:stretch/>
        </p:blipFill>
        <p:spPr bwMode="auto">
          <a:xfrm>
            <a:off x="4642350" y="931425"/>
            <a:ext cx="489327" cy="38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395209"/>
              </p:ext>
            </p:extLst>
          </p:nvPr>
        </p:nvGraphicFramePr>
        <p:xfrm>
          <a:off x="4642349" y="1543050"/>
          <a:ext cx="3447137" cy="2960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7137"/>
              </a:tblGrid>
              <a:tr h="346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ysClr val="windowText" lastClr="000000"/>
                          </a:solidFill>
                          <a:effectLst/>
                        </a:rPr>
                        <a:t>2.1 </a:t>
                      </a:r>
                      <a:r>
                        <a:rPr lang="en-GB" sz="8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</a:t>
                      </a:r>
                      <a:r>
                        <a:rPr lang="en-GB" sz="800" dirty="0">
                          <a:solidFill>
                            <a:sysClr val="windowText" lastClr="000000"/>
                          </a:solidFill>
                          <a:effectLst/>
                        </a:rPr>
                        <a:t> water </a:t>
                      </a:r>
                      <a:r>
                        <a:rPr lang="en-GB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agency</a:t>
                      </a:r>
                      <a:endParaRPr lang="en-GB" sz="8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Existence and capacity of a national water agency.</a:t>
                      </a:r>
                      <a:endParaRPr lang="en-GB" sz="8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5" marR="58625" marT="47625" marB="476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8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ysClr val="windowText" lastClr="000000"/>
                          </a:solidFill>
                          <a:effectLst/>
                        </a:rPr>
                        <a:t>2.2 National stakeholder engagement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National programmes for engaging key water policy stakeholders, such as government agencies, user associations and the broader public.</a:t>
                      </a:r>
                      <a:endParaRPr lang="en-GB" sz="8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5" marR="58625" marT="47625" marB="47625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ysClr val="windowText" lastClr="000000"/>
                          </a:solidFill>
                          <a:effectLst/>
                        </a:rPr>
                        <a:t>2.3 National data </a:t>
                      </a:r>
                      <a:r>
                        <a:rPr lang="en-GB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sharing</a:t>
                      </a:r>
                      <a:r>
                        <a:rPr lang="en-GB" sz="8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National platforms for sharing data between government agencies and the broader public. </a:t>
                      </a:r>
                      <a:endParaRPr lang="en-GB" sz="8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5" marR="58625" marT="47625" marB="47625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ysClr val="windowText" lastClr="000000"/>
                          </a:solidFill>
                          <a:effectLst/>
                        </a:rPr>
                        <a:t>2.4 Basin level body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Existence </a:t>
                      </a:r>
                      <a:r>
                        <a:rPr lang="en-GB" sz="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and capacity of a joint basin-level operational institution. </a:t>
                      </a:r>
                      <a:endParaRPr lang="en-GB" sz="8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5" marR="58625" marT="47625" marB="47625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8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ysClr val="windowText" lastClr="000000"/>
                          </a:solidFill>
                          <a:effectLst/>
                        </a:rPr>
                        <a:t>2.5 Basin stakeholder </a:t>
                      </a:r>
                      <a:r>
                        <a:rPr lang="en-GB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engagement</a:t>
                      </a:r>
                      <a:endParaRPr lang="en-GB" sz="8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Basin-level programmes for engaging key water policy stakeholders, such as government agencies, user associations and broader public.</a:t>
                      </a:r>
                      <a:endParaRPr lang="en-GB" sz="8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5" marR="58625" marT="47625" marB="476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ysClr val="windowText" lastClr="000000"/>
                          </a:solidFill>
                          <a:effectLst/>
                        </a:rPr>
                        <a:t>2.6 Basin data sharing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Basin-level platforms for sharing data between government agencies and the broader public. </a:t>
                      </a:r>
                      <a:endParaRPr lang="en-GB" sz="8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625" marR="58625" marT="47625" marB="476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71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61612102"/>
              </p:ext>
            </p:extLst>
          </p:nvPr>
        </p:nvGraphicFramePr>
        <p:xfrm>
          <a:off x="1466" y="1191"/>
          <a:ext cx="1466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3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6" y="1191"/>
                        <a:ext cx="1466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46562" cy="1190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latin typeface="Arial"/>
              <a:ea typeface="+mj-ea"/>
              <a:cs typeface="Arial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739731"/>
              </p:ext>
            </p:extLst>
          </p:nvPr>
        </p:nvGraphicFramePr>
        <p:xfrm>
          <a:off x="420261" y="1543050"/>
          <a:ext cx="3447137" cy="2834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7137"/>
              </a:tblGrid>
              <a:tr h="472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3.1 Water availability management</a:t>
                      </a:r>
                      <a:endParaRPr lang="en-GB" sz="8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National water monitoring and water use efficiency programmes. </a:t>
                      </a:r>
                      <a:endParaRPr lang="en-GB" sz="8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8625" marR="58625" marT="47625" marB="476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3.2 Pollution control</a:t>
                      </a:r>
                      <a:endParaRPr lang="en-GB" sz="8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8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National </a:t>
                      </a:r>
                      <a:r>
                        <a:rPr lang="en-GB" sz="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water pollution control strategies and programmes. </a:t>
                      </a:r>
                      <a:endParaRPr lang="en-GB" sz="8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8625" marR="58625" marT="47625" marB="47625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3.3 National disaster management</a:t>
                      </a:r>
                      <a:endParaRPr lang="en-GB" sz="8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National </a:t>
                      </a:r>
                      <a:r>
                        <a:rPr lang="en-GB" sz="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plans for disaster management and climate change adaptation</a:t>
                      </a: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.</a:t>
                      </a:r>
                      <a:endParaRPr lang="en-GB" sz="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8625" marR="58625" marT="47625" marB="47625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3.4 Basin water availability management</a:t>
                      </a:r>
                      <a:endParaRPr lang="en-GB" sz="8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Joint </a:t>
                      </a:r>
                      <a:r>
                        <a:rPr lang="en-GB" sz="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basin-level water-monitoring and assessment programmes. </a:t>
                      </a:r>
                      <a:endParaRPr lang="en-GB" sz="8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8625" marR="58625" marT="47625" marB="47625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3.5 Basin pollution control</a:t>
                      </a:r>
                      <a:endParaRPr lang="en-GB" sz="8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8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Joint </a:t>
                      </a:r>
                      <a:r>
                        <a:rPr lang="en-GB" sz="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basin-level water pollution control strategies and programmes</a:t>
                      </a:r>
                      <a:r>
                        <a:rPr lang="en-GB" sz="8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.</a:t>
                      </a:r>
                      <a:endParaRPr lang="en-GB" sz="8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8625" marR="58625" marT="47625" marB="476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3.6 Basin disaster management</a:t>
                      </a:r>
                      <a:endParaRPr lang="en-GB" sz="8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Joint basin-level disaster monitoring and response strategies and programmes.</a:t>
                      </a:r>
                      <a:endParaRPr lang="en-GB" sz="8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8625" marR="58625" marT="47625" marB="476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1" r="32906" b="71270"/>
          <a:stretch/>
        </p:blipFill>
        <p:spPr bwMode="auto">
          <a:xfrm>
            <a:off x="4642350" y="841141"/>
            <a:ext cx="434157" cy="50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37160"/>
            <a:ext cx="8138160" cy="605790"/>
          </a:xfrm>
        </p:spPr>
        <p:txBody>
          <a:bodyPr/>
          <a:lstStyle/>
          <a:p>
            <a:r>
              <a:rPr lang="en-US" dirty="0" smtClean="0">
                <a:solidFill>
                  <a:srgbClr val="12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 Peace Index Pillars (2/3)</a:t>
            </a:r>
            <a:endParaRPr lang="en-US" dirty="0">
              <a:solidFill>
                <a:srgbClr val="121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84163" y="1023068"/>
            <a:ext cx="3306437" cy="263361"/>
          </a:xfrm>
          <a:prstGeom prst="rect">
            <a:avLst/>
          </a:prstGeom>
          <a:noFill/>
          <a:ln>
            <a:noFill/>
          </a:ln>
        </p:spPr>
        <p:txBody>
          <a:bodyPr wrap="square" lIns="77934" tIns="38967" rIns="77934" bIns="38967" rtlCol="0">
            <a:spAutoFit/>
          </a:bodyPr>
          <a:lstStyle/>
          <a:p>
            <a:r>
              <a:rPr lang="en-GB" sz="1200" b="1" spc="-17" dirty="0">
                <a:solidFill>
                  <a:srgbClr val="CCC25C"/>
                </a:solidFill>
                <a:latin typeface="+mj-lt"/>
              </a:rPr>
              <a:t>Water Management Instruments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10205" y="1023068"/>
            <a:ext cx="3306991" cy="263361"/>
          </a:xfrm>
          <a:prstGeom prst="rect">
            <a:avLst/>
          </a:prstGeom>
          <a:noFill/>
          <a:ln>
            <a:noFill/>
          </a:ln>
        </p:spPr>
        <p:txBody>
          <a:bodyPr wrap="square" lIns="77934" tIns="38967" rIns="77934" bIns="38967" rtlCol="0">
            <a:spAutoFit/>
          </a:bodyPr>
          <a:lstStyle/>
          <a:p>
            <a:r>
              <a:rPr lang="en-GB" sz="1200" b="1" spc="-17" dirty="0">
                <a:solidFill>
                  <a:srgbClr val="66BF7A"/>
                </a:solidFill>
                <a:latin typeface="+mj-lt"/>
              </a:rPr>
              <a:t>Infrastructure and Financing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844634"/>
              </p:ext>
            </p:extLst>
          </p:nvPr>
        </p:nvGraphicFramePr>
        <p:xfrm>
          <a:off x="4642349" y="1543050"/>
          <a:ext cx="3447137" cy="2362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7137"/>
              </a:tblGrid>
              <a:tr h="472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4.1 National public investment</a:t>
                      </a:r>
                      <a:endParaRPr lang="en-GB" sz="8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r>
                        <a:rPr lang="en-GB" sz="8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National </a:t>
                      </a:r>
                      <a:r>
                        <a:rPr lang="en-GB" sz="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public funding for the development of water resources, including infrastructure.</a:t>
                      </a:r>
                      <a:endParaRPr lang="en-GB" sz="8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8625" marR="58625" marT="47625" marB="476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4.2 Private sector investment</a:t>
                      </a:r>
                      <a:endParaRPr lang="en-GB" sz="8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Availability </a:t>
                      </a:r>
                      <a:r>
                        <a:rPr lang="en-GB" sz="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and involvement of private funding for the development of water resources, including infrastructure.</a:t>
                      </a:r>
                      <a:endParaRPr lang="en-GB" sz="8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8625" marR="58625" marT="47625" marB="47625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4.3 Investment </a:t>
                      </a:r>
                      <a:r>
                        <a:rPr lang="en-GB" sz="8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climate</a:t>
                      </a:r>
                      <a:endParaRPr lang="en-GB" sz="800" b="1" dirty="0" smtClean="0">
                        <a:solidFill>
                          <a:schemeClr val="lt1"/>
                        </a:solidFill>
                        <a:effectLst/>
                        <a:latin typeface="+mj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Overall </a:t>
                      </a:r>
                      <a:r>
                        <a:rPr lang="en-GB" sz="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national investment climate, including ease of doing business and regulatory and financial risks. </a:t>
                      </a:r>
                      <a:endParaRPr lang="en-GB" sz="8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8625" marR="58625" marT="47625" marB="47625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4.4 Basin organisation operational financing</a:t>
                      </a:r>
                      <a:endParaRPr lang="en-GB" sz="8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Funding for a joint basin-level institution and joint investment programmes.</a:t>
                      </a:r>
                      <a:endParaRPr lang="en-GB" sz="8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8625" marR="58625" marT="47625" marB="47625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4.5 Basin infrastructure financing</a:t>
                      </a:r>
                      <a:endParaRPr lang="en-GB" sz="8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r>
                        <a:rPr lang="en-GB" sz="8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Private </a:t>
                      </a:r>
                      <a:r>
                        <a:rPr lang="en-GB" sz="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sector involvement and alternative sources of funding for joint basin-level </a:t>
                      </a:r>
                      <a:r>
                        <a:rPr lang="en-GB" sz="8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investment</a:t>
                      </a:r>
                      <a:endParaRPr lang="en-GB" sz="8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8625" marR="58625" marT="47625" marB="476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7" t="2726" r="52807" b="71270"/>
          <a:stretch/>
        </p:blipFill>
        <p:spPr bwMode="auto">
          <a:xfrm>
            <a:off x="485898" y="872191"/>
            <a:ext cx="362804" cy="47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58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553486"/>
              </p:ext>
            </p:extLst>
          </p:nvPr>
        </p:nvGraphicFramePr>
        <p:xfrm>
          <a:off x="1466" y="1191"/>
          <a:ext cx="1466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7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6" y="1191"/>
                        <a:ext cx="1466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46562" cy="1190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latin typeface="Arial"/>
              <a:ea typeface="+mj-ea"/>
              <a:cs typeface="Arial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999806"/>
              </p:ext>
            </p:extLst>
          </p:nvPr>
        </p:nvGraphicFramePr>
        <p:xfrm>
          <a:off x="420261" y="1543050"/>
          <a:ext cx="5347684" cy="2222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47684"/>
              </a:tblGrid>
              <a:tr h="444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5.1 Water </a:t>
                      </a:r>
                      <a:r>
                        <a:rPr lang="en-GB" sz="8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stress</a:t>
                      </a:r>
                      <a:endParaRPr lang="en-GB" sz="8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National water availability and quality.</a:t>
                      </a:r>
                      <a:endParaRPr lang="en-GB" sz="8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8625" marR="58625" marT="47625" marB="476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5.2 Socio-economic exposure</a:t>
                      </a:r>
                      <a:endParaRPr lang="en-GB" sz="8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Countries’ socio-economic exposure to changes in water </a:t>
                      </a:r>
                      <a:r>
                        <a:rPr lang="en-GB" sz="8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availability</a:t>
                      </a:r>
                      <a:endParaRPr lang="en-GB" sz="8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8625" marR="58625" marT="47625" marB="47625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5.3 Political </a:t>
                      </a:r>
                      <a:r>
                        <a:rPr lang="en-GB" sz="8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stability</a:t>
                      </a:r>
                      <a:endParaRPr lang="en-GB" sz="8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Government stability, security situation and broader political and social.</a:t>
                      </a:r>
                      <a:endParaRPr lang="en-GB" sz="8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8625" marR="58625" marT="47625" marB="47625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5.4 Propensity for </a:t>
                      </a:r>
                      <a:r>
                        <a:rPr lang="en-GB" sz="8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conflict</a:t>
                      </a:r>
                      <a:endParaRPr lang="en-GB" sz="8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Level of militarisation and existence of water-related conflicts.</a:t>
                      </a:r>
                      <a:endParaRPr lang="en-GB" sz="8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8625" marR="58625" marT="47625" marB="47625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5.5 Economic relations with neighbouring states</a:t>
                      </a:r>
                      <a:endParaRPr lang="en-GB" sz="8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Economic integration of countries in the basin.</a:t>
                      </a:r>
                      <a:endParaRPr lang="en-GB" sz="8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8625" marR="58625" marT="47625" marB="476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37160"/>
            <a:ext cx="8138160" cy="605790"/>
          </a:xfrm>
        </p:spPr>
        <p:txBody>
          <a:bodyPr/>
          <a:lstStyle/>
          <a:p>
            <a:r>
              <a:rPr lang="en-US" dirty="0" smtClean="0">
                <a:solidFill>
                  <a:srgbClr val="12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 Peace Index Pillars (3/3)</a:t>
            </a:r>
            <a:endParaRPr lang="en-US" dirty="0">
              <a:solidFill>
                <a:srgbClr val="121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84163" y="993451"/>
            <a:ext cx="3306437" cy="263361"/>
          </a:xfrm>
          <a:prstGeom prst="rect">
            <a:avLst/>
          </a:prstGeom>
          <a:noFill/>
          <a:ln>
            <a:noFill/>
          </a:ln>
        </p:spPr>
        <p:txBody>
          <a:bodyPr wrap="square" lIns="77934" tIns="38967" rIns="77934" bIns="38967" rtlCol="0">
            <a:spAutoFit/>
          </a:bodyPr>
          <a:lstStyle/>
          <a:p>
            <a:r>
              <a:rPr lang="en-GB" sz="1200" b="1" spc="-17" dirty="0">
                <a:solidFill>
                  <a:srgbClr val="00AB85"/>
                </a:solidFill>
                <a:latin typeface="+mj-lt"/>
              </a:rPr>
              <a:t>Cooperation Context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2" t="8960" r="11279" b="71270"/>
          <a:stretch/>
        </p:blipFill>
        <p:spPr bwMode="auto">
          <a:xfrm>
            <a:off x="440878" y="961984"/>
            <a:ext cx="488106" cy="29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04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62507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9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7668344" y="4685701"/>
            <a:ext cx="1325712" cy="32995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Google Shape;1269;p152"/>
          <p:cNvSpPr txBox="1">
            <a:spLocks/>
          </p:cNvSpPr>
          <p:nvPr/>
        </p:nvSpPr>
        <p:spPr>
          <a:xfrm>
            <a:off x="467544" y="258550"/>
            <a:ext cx="81021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Freshwater is scarce and doesn’t stop at the </a:t>
            </a:r>
            <a:r>
              <a:rPr lang="en-GB" dirty="0" smtClean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borders </a:t>
            </a:r>
            <a:endParaRPr lang="en-GB" dirty="0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 b="3572"/>
          <a:stretch/>
        </p:blipFill>
        <p:spPr>
          <a:xfrm>
            <a:off x="3460009" y="1903803"/>
            <a:ext cx="5109635" cy="2541874"/>
          </a:xfrm>
          <a:prstGeom prst="rect">
            <a:avLst/>
          </a:prstGeom>
        </p:spPr>
      </p:pic>
      <p:pic>
        <p:nvPicPr>
          <p:cNvPr id="14398" name="Picture 6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1B577F"/>
              </a:clrFrom>
              <a:clrTo>
                <a:srgbClr val="1B57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06" y="1336997"/>
            <a:ext cx="3201674" cy="166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99" name="Picture 6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1B577F"/>
              </a:clrFrom>
              <a:clrTo>
                <a:srgbClr val="1B57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86" y="3219822"/>
            <a:ext cx="334202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51920" y="1417993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Global Transboundary River Basins</a:t>
            </a:r>
            <a:endParaRPr lang="en-GB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6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41587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9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0" y="258550"/>
            <a:ext cx="9144000" cy="523165"/>
          </a:xfrm>
          <a:prstGeom prst="rect">
            <a:avLst/>
          </a:prstGeom>
          <a:solidFill>
            <a:srgbClr val="00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467544" y="1203598"/>
            <a:ext cx="8208912" cy="3408875"/>
          </a:xfrm>
          <a:prstGeom prst="roundRect">
            <a:avLst>
              <a:gd name="adj" fmla="val 0"/>
            </a:avLst>
          </a:prstGeom>
          <a:solidFill>
            <a:srgbClr val="00466D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tIns="126000" rtlCol="0" anchor="t"/>
          <a:lstStyle/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b="0" i="0" u="none" strike="noStrike" kern="1200" cap="none" spc="10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7544" y="1059582"/>
            <a:ext cx="8208912" cy="383051"/>
          </a:xfrm>
          <a:prstGeom prst="rect">
            <a:avLst/>
          </a:prstGeom>
          <a:solidFill>
            <a:srgbClr val="F0F0F0"/>
          </a:solidFill>
          <a:ln>
            <a:noFill/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99" rtlCol="0" anchor="ctr"/>
          <a:lstStyle/>
          <a:p>
            <a:r>
              <a:rPr lang="en-GB" sz="1600" b="1" dirty="0" smtClean="0">
                <a:solidFill>
                  <a:srgbClr val="0046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 </a:t>
            </a:r>
            <a:r>
              <a:rPr lang="en-GB" sz="1600" b="1" dirty="0">
                <a:solidFill>
                  <a:srgbClr val="0046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Peace Index </a:t>
            </a:r>
            <a:r>
              <a:rPr lang="en-GB" sz="1600" b="1" dirty="0" smtClean="0">
                <a:solidFill>
                  <a:srgbClr val="0046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will… </a:t>
            </a:r>
            <a:endParaRPr lang="en-GB" sz="1600" b="1" dirty="0">
              <a:solidFill>
                <a:srgbClr val="0046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49996" y="1682353"/>
            <a:ext cx="59224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 defTabSz="457200">
              <a:buClrTx/>
            </a:pPr>
            <a:r>
              <a:rPr lang="en-GB" sz="1600" kern="1200" spc="100" dirty="0" smtClean="0">
                <a:solidFill>
                  <a:schemeClr val="bg1"/>
                </a:solidFill>
              </a:rPr>
              <a:t>Bring the topic to </a:t>
            </a:r>
            <a:r>
              <a:rPr lang="en-GB" sz="1600" b="1" kern="1200" spc="100" dirty="0" smtClean="0">
                <a:solidFill>
                  <a:schemeClr val="bg1"/>
                </a:solidFill>
              </a:rPr>
              <a:t>a </a:t>
            </a:r>
            <a:r>
              <a:rPr lang="en-GB" sz="1600" b="1" u="sng" kern="1200" spc="100" dirty="0">
                <a:solidFill>
                  <a:schemeClr val="bg1"/>
                </a:solidFill>
              </a:rPr>
              <a:t>“non-specialist” audience </a:t>
            </a:r>
            <a:endParaRPr lang="en-IN" sz="1600" b="1" u="sng" kern="1200" spc="100" dirty="0">
              <a:solidFill>
                <a:schemeClr val="bg1"/>
              </a:solidFill>
            </a:endParaRPr>
          </a:p>
        </p:txBody>
      </p:sp>
      <p:pic>
        <p:nvPicPr>
          <p:cNvPr id="50189" name="Picture 13" descr="https://static.thenounproject.com/png/1258627-200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28" y="149163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49996" y="2376943"/>
            <a:ext cx="6319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 defTabSz="457200">
              <a:buClrTx/>
            </a:pPr>
            <a:r>
              <a:rPr lang="en-GB" sz="1600" kern="1200" spc="100" dirty="0" smtClean="0">
                <a:solidFill>
                  <a:schemeClr val="bg1"/>
                </a:solidFill>
              </a:rPr>
              <a:t>Highlight </a:t>
            </a:r>
            <a:r>
              <a:rPr lang="en-GB" sz="1600" b="1" u="sng" kern="1200" spc="100" dirty="0">
                <a:solidFill>
                  <a:schemeClr val="bg1"/>
                </a:solidFill>
              </a:rPr>
              <a:t>policy and </a:t>
            </a:r>
            <a:r>
              <a:rPr lang="en-GB" sz="1600" b="1" u="sng" kern="1200" spc="100" dirty="0" smtClean="0">
                <a:solidFill>
                  <a:schemeClr val="bg1"/>
                </a:solidFill>
              </a:rPr>
              <a:t>investment needs</a:t>
            </a:r>
            <a:r>
              <a:rPr lang="en-GB" sz="1600" kern="1200" spc="100" dirty="0" smtClean="0">
                <a:solidFill>
                  <a:schemeClr val="bg1"/>
                </a:solidFill>
              </a:rPr>
              <a:t> and opportunities</a:t>
            </a:r>
            <a:endParaRPr lang="en-GB" sz="1600" kern="1200" spc="100" dirty="0">
              <a:solidFill>
                <a:schemeClr val="bg1"/>
              </a:solidFill>
            </a:endParaRPr>
          </a:p>
        </p:txBody>
      </p:sp>
      <p:pic>
        <p:nvPicPr>
          <p:cNvPr id="50191" name="Picture 15" descr="https://static.thenounproject.com/png/1938692-200.p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750"/>
                    </a14:imgEffect>
                    <a14:imgEffect>
                      <a14:saturation sat="16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28" y="221171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249996" y="4027419"/>
            <a:ext cx="59224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 defTabSz="457200">
              <a:buClrTx/>
            </a:pPr>
            <a:r>
              <a:rPr lang="en-GB" sz="1600" kern="1200" spc="100" dirty="0" smtClean="0">
                <a:solidFill>
                  <a:schemeClr val="bg1"/>
                </a:solidFill>
              </a:rPr>
              <a:t>Provide </a:t>
            </a:r>
            <a:r>
              <a:rPr lang="en-GB" sz="1600" kern="1200" spc="100" dirty="0">
                <a:solidFill>
                  <a:schemeClr val="bg1"/>
                </a:solidFill>
              </a:rPr>
              <a:t>a tool for </a:t>
            </a:r>
            <a:r>
              <a:rPr lang="en-GB" sz="1600" b="1" u="sng" kern="1200" spc="100" dirty="0">
                <a:solidFill>
                  <a:schemeClr val="bg1"/>
                </a:solidFill>
              </a:rPr>
              <a:t>a </a:t>
            </a:r>
            <a:r>
              <a:rPr lang="en-GB" sz="1600" b="1" u="sng" kern="1200" spc="100" dirty="0" smtClean="0">
                <a:solidFill>
                  <a:schemeClr val="bg1"/>
                </a:solidFill>
              </a:rPr>
              <a:t>holistic &amp; long-term assessment</a:t>
            </a:r>
            <a:endParaRPr lang="en-GB" sz="1600" kern="1200" spc="100" dirty="0">
              <a:solidFill>
                <a:schemeClr val="bg1"/>
              </a:solidFill>
            </a:endParaRPr>
          </a:p>
        </p:txBody>
      </p:sp>
      <p:pic>
        <p:nvPicPr>
          <p:cNvPr id="50196" name="Picture 20" descr="https://static.thenounproject.com/png/943567-200.pn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965" y="3874933"/>
            <a:ext cx="643527" cy="64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Google Shape;1269;p152"/>
          <p:cNvSpPr txBox="1">
            <a:spLocks/>
          </p:cNvSpPr>
          <p:nvPr/>
        </p:nvSpPr>
        <p:spPr>
          <a:xfrm>
            <a:off x="467544" y="258550"/>
            <a:ext cx="81021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tabLst>
                <a:tab pos="3232150" algn="l"/>
              </a:tabLst>
            </a:pPr>
            <a:r>
              <a:rPr lang="en-GB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Why did we build the Blue Peace Index?</a:t>
            </a:r>
            <a:endParaRPr lang="en-GB" dirty="0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68344" y="4685701"/>
            <a:ext cx="1325712" cy="329955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2249996" y="3181856"/>
            <a:ext cx="59224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 defTabSz="457200">
              <a:buClrTx/>
            </a:pPr>
            <a:r>
              <a:rPr lang="en-GB" sz="1600" kern="1200" spc="100" dirty="0" smtClean="0">
                <a:solidFill>
                  <a:schemeClr val="bg1"/>
                </a:solidFill>
              </a:rPr>
              <a:t>Spur a </a:t>
            </a:r>
            <a:r>
              <a:rPr lang="en-GB" sz="1600" b="1" u="sng" kern="1200" spc="100" dirty="0">
                <a:solidFill>
                  <a:schemeClr val="bg1"/>
                </a:solidFill>
              </a:rPr>
              <a:t>public debate</a:t>
            </a:r>
            <a:r>
              <a:rPr lang="en-GB" sz="1600" kern="1200" spc="100" dirty="0">
                <a:solidFill>
                  <a:schemeClr val="bg1"/>
                </a:solidFill>
              </a:rPr>
              <a:t> on </a:t>
            </a:r>
            <a:r>
              <a:rPr lang="en-GB" sz="1600" kern="1200" spc="100" dirty="0" smtClean="0">
                <a:solidFill>
                  <a:schemeClr val="bg1"/>
                </a:solidFill>
              </a:rPr>
              <a:t>goals </a:t>
            </a:r>
            <a:r>
              <a:rPr lang="en-GB" sz="1600" kern="1200" spc="100" dirty="0">
                <a:solidFill>
                  <a:schemeClr val="bg1"/>
                </a:solidFill>
              </a:rPr>
              <a:t>and best </a:t>
            </a:r>
            <a:r>
              <a:rPr lang="en-GB" sz="1600" kern="1200" spc="100" dirty="0" smtClean="0">
                <a:solidFill>
                  <a:schemeClr val="bg1"/>
                </a:solidFill>
              </a:rPr>
              <a:t>practices</a:t>
            </a:r>
            <a:endParaRPr lang="en-IN" sz="1600" kern="1200" spc="100" dirty="0">
              <a:solidFill>
                <a:schemeClr val="bg1"/>
              </a:solidFill>
            </a:endParaRPr>
          </a:p>
        </p:txBody>
      </p:sp>
      <p:pic>
        <p:nvPicPr>
          <p:cNvPr id="22" name="Picture 18" descr="https://static.thenounproject.com/png/763104-200.pn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28" y="3003878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1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583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9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56"/>
          <p:cNvSpPr/>
          <p:nvPr/>
        </p:nvSpPr>
        <p:spPr>
          <a:xfrm>
            <a:off x="0" y="258550"/>
            <a:ext cx="9144000" cy="523165"/>
          </a:xfrm>
          <a:prstGeom prst="rect">
            <a:avLst/>
          </a:prstGeom>
          <a:solidFill>
            <a:srgbClr val="00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Google Shape;1269;p152"/>
          <p:cNvSpPr txBox="1">
            <a:spLocks/>
          </p:cNvSpPr>
          <p:nvPr/>
        </p:nvSpPr>
        <p:spPr>
          <a:xfrm>
            <a:off x="467544" y="258550"/>
            <a:ext cx="81021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How did we build the Blue Peace Index</a:t>
            </a:r>
            <a:endParaRPr lang="en-GB" dirty="0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68344" y="4685701"/>
            <a:ext cx="1325712" cy="329955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846688" y="1730273"/>
            <a:ext cx="2117800" cy="1995509"/>
          </a:xfrm>
          <a:prstGeom prst="rect">
            <a:avLst/>
          </a:prstGeom>
          <a:solidFill>
            <a:srgbClr val="F0F0F0"/>
          </a:solidFill>
          <a:ln w="28575"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3600" tIns="92859" rIns="360000" bIns="92859" numCol="1" spcCol="1270" anchor="ctr" anchorCtr="0">
            <a:noAutofit/>
          </a:bodyPr>
          <a:lstStyle/>
          <a:p>
            <a:pPr lvl="1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b="1" kern="1200" dirty="0" smtClean="0">
                <a:solidFill>
                  <a:srgbClr val="00466D"/>
                </a:solidFill>
              </a:rPr>
              <a:t>Index Covers: </a:t>
            </a:r>
          </a:p>
          <a:p>
            <a:pPr marL="285750" lvl="1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466D"/>
              </a:buClr>
              <a:buFont typeface="Wingdings" panose="05000000000000000000" pitchFamily="2" charset="2"/>
              <a:buChar char="§"/>
            </a:pPr>
            <a:r>
              <a:rPr lang="en-GB" sz="1200" kern="1200" dirty="0" smtClean="0">
                <a:solidFill>
                  <a:schemeClr val="tx1"/>
                </a:solidFill>
              </a:rPr>
              <a:t>30 countries </a:t>
            </a:r>
          </a:p>
          <a:p>
            <a:pPr marL="285750" lvl="1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466D"/>
              </a:buClr>
              <a:buFont typeface="Wingdings" panose="05000000000000000000" pitchFamily="2" charset="2"/>
              <a:buChar char="§"/>
            </a:pPr>
            <a:r>
              <a:rPr lang="en-GB" sz="1200" kern="1200" dirty="0">
                <a:solidFill>
                  <a:schemeClr val="tx1"/>
                </a:solidFill>
              </a:rPr>
              <a:t>7</a:t>
            </a:r>
            <a:r>
              <a:rPr lang="en-GB" sz="1200" kern="1200" dirty="0" smtClean="0">
                <a:solidFill>
                  <a:schemeClr val="tx1"/>
                </a:solidFill>
              </a:rPr>
              <a:t> basins: </a:t>
            </a:r>
          </a:p>
          <a:p>
            <a:pPr marL="450850" lvl="4" indent="-177800" defTabSz="666750">
              <a:lnSpc>
                <a:spcPct val="90000"/>
              </a:lnSpc>
              <a:spcBef>
                <a:spcPct val="0"/>
              </a:spcBef>
              <a:buClr>
                <a:srgbClr val="00466D"/>
              </a:buClr>
              <a:buFont typeface="Courier New" panose="02070309020205020404" pitchFamily="49" charset="0"/>
              <a:buChar char="o"/>
            </a:pPr>
            <a:r>
              <a:rPr lang="en-GB" sz="1200" kern="1200" dirty="0" smtClean="0">
                <a:solidFill>
                  <a:schemeClr val="tx1"/>
                </a:solidFill>
              </a:rPr>
              <a:t>Amazon</a:t>
            </a:r>
          </a:p>
          <a:p>
            <a:pPr marL="450850" lvl="4" indent="-177800" defTabSz="666750">
              <a:lnSpc>
                <a:spcPct val="90000"/>
              </a:lnSpc>
              <a:spcBef>
                <a:spcPct val="0"/>
              </a:spcBef>
              <a:buClr>
                <a:srgbClr val="00466D"/>
              </a:buClr>
              <a:buFont typeface="Courier New" panose="02070309020205020404" pitchFamily="49" charset="0"/>
              <a:buChar char="o"/>
            </a:pPr>
            <a:r>
              <a:rPr lang="en-GB" sz="1200" b="1" kern="1200" dirty="0" smtClean="0">
                <a:solidFill>
                  <a:schemeClr val="tx1"/>
                </a:solidFill>
              </a:rPr>
              <a:t>Amu Darya</a:t>
            </a:r>
          </a:p>
          <a:p>
            <a:pPr marL="450850" lvl="4" indent="-177800" defTabSz="666750">
              <a:lnSpc>
                <a:spcPct val="90000"/>
              </a:lnSpc>
              <a:spcBef>
                <a:spcPct val="0"/>
              </a:spcBef>
              <a:buClr>
                <a:srgbClr val="00466D"/>
              </a:buClr>
              <a:buFont typeface="Courier New" panose="02070309020205020404" pitchFamily="49" charset="0"/>
              <a:buChar char="o"/>
            </a:pPr>
            <a:r>
              <a:rPr lang="en-GB" sz="1200" kern="1200" dirty="0" smtClean="0">
                <a:solidFill>
                  <a:schemeClr val="tx1"/>
                </a:solidFill>
              </a:rPr>
              <a:t>Mekong</a:t>
            </a:r>
          </a:p>
          <a:p>
            <a:pPr marL="450850" lvl="4" indent="-177800" defTabSz="666750">
              <a:lnSpc>
                <a:spcPct val="90000"/>
              </a:lnSpc>
              <a:spcBef>
                <a:spcPct val="0"/>
              </a:spcBef>
              <a:buClr>
                <a:srgbClr val="00466D"/>
              </a:buClr>
              <a:buFont typeface="Courier New" panose="02070309020205020404" pitchFamily="49" charset="0"/>
              <a:buChar char="o"/>
            </a:pPr>
            <a:r>
              <a:rPr lang="en-GB" sz="1200" kern="1200" dirty="0" smtClean="0">
                <a:solidFill>
                  <a:schemeClr val="tx1"/>
                </a:solidFill>
              </a:rPr>
              <a:t>Sava</a:t>
            </a:r>
          </a:p>
          <a:p>
            <a:pPr marL="450850" lvl="4" indent="-177800" defTabSz="666750">
              <a:lnSpc>
                <a:spcPct val="90000"/>
              </a:lnSpc>
              <a:spcBef>
                <a:spcPct val="0"/>
              </a:spcBef>
              <a:buClr>
                <a:srgbClr val="00466D"/>
              </a:buClr>
              <a:buFont typeface="Courier New" panose="02070309020205020404" pitchFamily="49" charset="0"/>
              <a:buChar char="o"/>
            </a:pPr>
            <a:r>
              <a:rPr lang="en-GB" sz="1200" kern="1200" dirty="0" smtClean="0">
                <a:solidFill>
                  <a:schemeClr val="tx1"/>
                </a:solidFill>
              </a:rPr>
              <a:t>Senegal</a:t>
            </a:r>
          </a:p>
          <a:p>
            <a:pPr marL="450850" lvl="4" indent="-177800" defTabSz="666750">
              <a:lnSpc>
                <a:spcPct val="90000"/>
              </a:lnSpc>
              <a:spcBef>
                <a:spcPct val="0"/>
              </a:spcBef>
              <a:buClr>
                <a:srgbClr val="00466D"/>
              </a:buClr>
              <a:buFont typeface="Courier New" panose="02070309020205020404" pitchFamily="49" charset="0"/>
              <a:buChar char="o"/>
            </a:pPr>
            <a:r>
              <a:rPr lang="en-GB" sz="1200" b="1" kern="1200" dirty="0" err="1" smtClean="0">
                <a:solidFill>
                  <a:schemeClr val="tx1"/>
                </a:solidFill>
              </a:rPr>
              <a:t>Syr</a:t>
            </a:r>
            <a:r>
              <a:rPr lang="en-GB" sz="1200" b="1" kern="1200" dirty="0" smtClean="0">
                <a:solidFill>
                  <a:schemeClr val="tx1"/>
                </a:solidFill>
              </a:rPr>
              <a:t> Darya</a:t>
            </a:r>
          </a:p>
          <a:p>
            <a:pPr marL="450850" lvl="4" indent="-177800" defTabSz="666750">
              <a:lnSpc>
                <a:spcPct val="90000"/>
              </a:lnSpc>
              <a:spcBef>
                <a:spcPct val="0"/>
              </a:spcBef>
              <a:buClr>
                <a:srgbClr val="00466D"/>
              </a:buClr>
              <a:buFont typeface="Courier New" panose="02070309020205020404" pitchFamily="49" charset="0"/>
              <a:buChar char="o"/>
            </a:pPr>
            <a:r>
              <a:rPr lang="en-GB" sz="1200" kern="1200" dirty="0" smtClean="0">
                <a:solidFill>
                  <a:schemeClr val="tx1"/>
                </a:solidFill>
              </a:rPr>
              <a:t>Tigris/Euphrates</a:t>
            </a:r>
            <a:endParaRPr lang="en-GB" sz="1200" kern="1200" dirty="0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67545" y="931320"/>
            <a:ext cx="5832648" cy="1073213"/>
          </a:xfrm>
          <a:prstGeom prst="rect">
            <a:avLst/>
          </a:prstGeom>
          <a:solidFill>
            <a:srgbClr val="F0F0F0"/>
          </a:solidFill>
          <a:ln w="28575">
            <a:solidFill>
              <a:srgbClr val="00466D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000" tIns="92859" rIns="360000" bIns="92859" numCol="1" spcCol="1270" anchor="ctr" anchorCtr="0">
            <a:noAutofit/>
          </a:bodyPr>
          <a:lstStyle/>
          <a:p>
            <a:pPr lvl="1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b="1" kern="1200" dirty="0" smtClean="0">
                <a:solidFill>
                  <a:srgbClr val="00466D"/>
                </a:solidFill>
              </a:rPr>
              <a:t>Phase 1 – Framework Design</a:t>
            </a:r>
            <a:endParaRPr lang="en-GB" sz="1500" b="1" kern="1200" dirty="0">
              <a:solidFill>
                <a:srgbClr val="00466D"/>
              </a:solidFill>
            </a:endParaRPr>
          </a:p>
          <a:p>
            <a:pPr marL="171450" lvl="2" indent="-17145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466D"/>
              </a:buClr>
              <a:buFont typeface="Wingdings" panose="05000000000000000000" pitchFamily="2" charset="2"/>
              <a:buChar char="§"/>
            </a:pPr>
            <a:r>
              <a:rPr lang="en-GB" sz="1200" kern="1200" dirty="0" smtClean="0"/>
              <a:t>Conducted Literature Review and Data Audit</a:t>
            </a:r>
            <a:endParaRPr lang="en-GB" sz="1200" kern="1200" dirty="0"/>
          </a:p>
          <a:p>
            <a:pPr marL="171450" lvl="2" indent="-17145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466D"/>
              </a:buClr>
              <a:buFont typeface="Wingdings" panose="05000000000000000000" pitchFamily="2" charset="2"/>
              <a:buChar char="§"/>
            </a:pPr>
            <a:r>
              <a:rPr lang="en-GB" sz="1200" kern="1200" dirty="0" smtClean="0"/>
              <a:t>Interviewed stakeholders (public and private sector) </a:t>
            </a:r>
            <a:endParaRPr lang="en-GB" sz="1200" kern="1200" dirty="0"/>
          </a:p>
          <a:p>
            <a:pPr marL="171450" lvl="2" indent="-17145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466D"/>
              </a:buClr>
              <a:buFont typeface="Wingdings" panose="05000000000000000000" pitchFamily="2" charset="2"/>
              <a:buChar char="§"/>
            </a:pPr>
            <a:r>
              <a:rPr lang="en-GB" sz="1200" kern="1200" dirty="0" smtClean="0"/>
              <a:t>Hosted Expert Panel</a:t>
            </a:r>
            <a:endParaRPr lang="en-GB" sz="1200" kern="1200" dirty="0"/>
          </a:p>
        </p:txBody>
      </p:sp>
      <p:pic>
        <p:nvPicPr>
          <p:cNvPr id="66564" name="Picture 4" descr="https://static.thenounproject.com/png/2472937-200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88" y="990766"/>
            <a:ext cx="915413" cy="95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>
          <a:xfrm>
            <a:off x="467545" y="3452719"/>
            <a:ext cx="5832648" cy="1073213"/>
          </a:xfrm>
          <a:prstGeom prst="rect">
            <a:avLst/>
          </a:prstGeom>
          <a:solidFill>
            <a:srgbClr val="F0F0F0"/>
          </a:solidFill>
          <a:ln w="28575">
            <a:solidFill>
              <a:srgbClr val="00466D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000" tIns="92859" rIns="360000" bIns="92859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b="1" kern="1200" dirty="0" smtClean="0">
                <a:solidFill>
                  <a:srgbClr val="00466D"/>
                </a:solidFill>
              </a:rPr>
              <a:t>Phase 3 – Dissemination and Engagement</a:t>
            </a:r>
            <a:endParaRPr lang="en-GB" sz="1500" b="1" kern="1200" dirty="0">
              <a:solidFill>
                <a:srgbClr val="00466D"/>
              </a:solidFill>
            </a:endParaRPr>
          </a:p>
          <a:p>
            <a:pPr marL="171450" lvl="1" indent="-17145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466D"/>
              </a:buClr>
              <a:buFont typeface="Wingdings" panose="05000000000000000000" pitchFamily="2" charset="2"/>
              <a:buChar char="§"/>
            </a:pPr>
            <a:r>
              <a:rPr lang="en-GB" sz="1200" kern="1200" dirty="0" smtClean="0"/>
              <a:t>Launched </a:t>
            </a:r>
            <a:r>
              <a:rPr lang="en-GB" sz="1200" kern="1200" dirty="0"/>
              <a:t>Blue Peace Index and Blue Peace Website</a:t>
            </a:r>
          </a:p>
          <a:p>
            <a:pPr marL="171450" lvl="1" indent="-17145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466D"/>
              </a:buClr>
              <a:buFont typeface="Wingdings" panose="05000000000000000000" pitchFamily="2" charset="2"/>
              <a:buChar char="§"/>
            </a:pPr>
            <a:r>
              <a:rPr lang="en-GB" sz="1200" kern="1200" dirty="0" smtClean="0"/>
              <a:t>Published </a:t>
            </a:r>
            <a:r>
              <a:rPr lang="en-GB" sz="1200" kern="1200" dirty="0"/>
              <a:t>report, </a:t>
            </a:r>
            <a:r>
              <a:rPr lang="en-GB" sz="1200" kern="1200" dirty="0" smtClean="0"/>
              <a:t>workbook</a:t>
            </a:r>
            <a:r>
              <a:rPr lang="en-GB" sz="1200" kern="1200" dirty="0"/>
              <a:t>, infographic and video</a:t>
            </a:r>
          </a:p>
          <a:p>
            <a:pPr marL="171450" lvl="1" indent="-17145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466D"/>
              </a:buClr>
              <a:buFont typeface="Wingdings" panose="05000000000000000000" pitchFamily="2" charset="2"/>
              <a:buChar char="§"/>
            </a:pPr>
            <a:r>
              <a:rPr lang="en-GB" sz="1200" kern="1200" dirty="0" smtClean="0"/>
              <a:t>Presented </a:t>
            </a:r>
            <a:r>
              <a:rPr lang="en-GB" sz="1200" kern="1200" dirty="0"/>
              <a:t>at </a:t>
            </a:r>
            <a:r>
              <a:rPr lang="en-GB" sz="1200" kern="1200" dirty="0" smtClean="0"/>
              <a:t>multiple conferences and roundtables</a:t>
            </a:r>
            <a:endParaRPr lang="en-GB" sz="1200" kern="1200" dirty="0"/>
          </a:p>
        </p:txBody>
      </p:sp>
      <p:pic>
        <p:nvPicPr>
          <p:cNvPr id="66568" name="Picture 8" descr="https://static.thenounproject.com/png/414261-200.png"/>
          <p:cNvPicPr>
            <a:picLocks noChangeAspect="1" noChangeArrowheads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16" y="3440157"/>
            <a:ext cx="1053557" cy="109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sosceles Triangle 6"/>
          <p:cNvSpPr/>
          <p:nvPr/>
        </p:nvSpPr>
        <p:spPr>
          <a:xfrm rot="16200000">
            <a:off x="5251927" y="2131021"/>
            <a:ext cx="1994954" cy="1194568"/>
          </a:xfrm>
          <a:prstGeom prst="triangle">
            <a:avLst>
              <a:gd name="adj" fmla="val 50386"/>
            </a:avLst>
          </a:prstGeom>
          <a:solidFill>
            <a:srgbClr val="BFBFBF"/>
          </a:solidFill>
          <a:ln w="28575"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3600" tIns="92859" rIns="360000" bIns="92859" numCol="1" spcCol="1270" anchor="ctr" anchorCtr="0">
            <a:noAutofit/>
          </a:bodyPr>
          <a:lstStyle/>
          <a:p>
            <a:pPr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kern="120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pic>
        <p:nvPicPr>
          <p:cNvPr id="22" name="Picture 6" descr="https://static.thenounproject.com/png/26950-200.png"/>
          <p:cNvPicPr>
            <a:picLocks noChangeAspect="1" noChangeArrowheads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7" y="2251465"/>
            <a:ext cx="954320" cy="95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1"/>
          <p:cNvSpPr/>
          <p:nvPr/>
        </p:nvSpPr>
        <p:spPr>
          <a:xfrm>
            <a:off x="467545" y="2191421"/>
            <a:ext cx="5832648" cy="1073213"/>
          </a:xfrm>
          <a:prstGeom prst="rect">
            <a:avLst/>
          </a:prstGeom>
          <a:solidFill>
            <a:srgbClr val="F0F0F0"/>
          </a:solidFill>
          <a:ln w="28575"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000" tIns="92859" rIns="360000" bIns="92859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b="1" kern="1200" dirty="0" smtClean="0">
                <a:solidFill>
                  <a:srgbClr val="00466D"/>
                </a:solidFill>
              </a:rPr>
              <a:t>Phase 2 – Country and Basin Scoring </a:t>
            </a:r>
            <a:endParaRPr lang="en-GB" sz="1500" b="1" kern="1200" dirty="0">
              <a:solidFill>
                <a:srgbClr val="00466D"/>
              </a:solidFill>
            </a:endParaRPr>
          </a:p>
          <a:p>
            <a:pPr marL="171450" lvl="1" indent="-17145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466D"/>
              </a:buClr>
              <a:buFont typeface="Wingdings" panose="05000000000000000000" pitchFamily="2" charset="2"/>
              <a:buChar char="§"/>
            </a:pPr>
            <a:r>
              <a:rPr lang="en-GB" sz="1200" kern="1200" dirty="0"/>
              <a:t>Compiled 50+ </a:t>
            </a:r>
            <a:r>
              <a:rPr lang="en-GB" sz="1200" b="1" kern="1200" dirty="0"/>
              <a:t>qualitative</a:t>
            </a:r>
            <a:r>
              <a:rPr lang="en-GB" sz="1200" kern="1200" dirty="0"/>
              <a:t> indicators based on existing (SDG6) and new questions</a:t>
            </a:r>
          </a:p>
          <a:p>
            <a:pPr marL="171450" lvl="1" indent="-17145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466D"/>
              </a:buClr>
              <a:buFont typeface="Wingdings" panose="05000000000000000000" pitchFamily="2" charset="2"/>
              <a:buChar char="§"/>
            </a:pPr>
            <a:r>
              <a:rPr lang="en-GB" sz="1200" kern="1200" dirty="0" smtClean="0"/>
              <a:t>Collated </a:t>
            </a:r>
            <a:r>
              <a:rPr lang="en-GB" sz="1200" kern="1200" dirty="0"/>
              <a:t>data for ~30 </a:t>
            </a:r>
            <a:r>
              <a:rPr lang="en-GB" sz="1200" b="1" kern="1200" dirty="0"/>
              <a:t>quantitative</a:t>
            </a:r>
            <a:r>
              <a:rPr lang="en-GB" sz="1200" kern="1200" dirty="0"/>
              <a:t> </a:t>
            </a:r>
            <a:r>
              <a:rPr lang="en-GB" sz="1200" kern="1200" dirty="0" smtClean="0"/>
              <a:t>indicators</a:t>
            </a:r>
            <a:endParaRPr lang="en-GB" sz="1200" kern="1200" dirty="0"/>
          </a:p>
          <a:p>
            <a:pPr marL="171450" lvl="1" indent="-17145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466D"/>
              </a:buClr>
              <a:buFont typeface="Wingdings" panose="05000000000000000000" pitchFamily="2" charset="2"/>
              <a:buChar char="§"/>
            </a:pPr>
            <a:r>
              <a:rPr lang="en-GB" sz="1200" kern="1200" dirty="0" smtClean="0"/>
              <a:t>Focused on capturing </a:t>
            </a:r>
            <a:r>
              <a:rPr lang="en-GB" sz="1200" b="1" kern="1200" dirty="0"/>
              <a:t>stakeholder activities/agency</a:t>
            </a:r>
          </a:p>
        </p:txBody>
      </p:sp>
      <p:pic>
        <p:nvPicPr>
          <p:cNvPr id="66566" name="Picture 6" descr="https://static.thenounproject.com/png/26950-200.png"/>
          <p:cNvPicPr>
            <a:picLocks noChangeAspect="1" noChangeArrowheads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88" y="2250867"/>
            <a:ext cx="915413" cy="95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Connector 24"/>
          <p:cNvCxnSpPr/>
          <p:nvPr/>
        </p:nvCxnSpPr>
        <p:spPr>
          <a:xfrm>
            <a:off x="467544" y="2191421"/>
            <a:ext cx="5832000" cy="0"/>
          </a:xfrm>
          <a:prstGeom prst="line">
            <a:avLst/>
          </a:prstGeom>
          <a:ln w="28575">
            <a:solidFill>
              <a:srgbClr val="0046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7545" y="2191834"/>
            <a:ext cx="0" cy="1072800"/>
          </a:xfrm>
          <a:prstGeom prst="line">
            <a:avLst/>
          </a:prstGeom>
          <a:ln w="28575">
            <a:solidFill>
              <a:srgbClr val="0046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67544" y="3265747"/>
            <a:ext cx="5832000" cy="0"/>
          </a:xfrm>
          <a:prstGeom prst="line">
            <a:avLst/>
          </a:prstGeom>
          <a:ln w="28575">
            <a:solidFill>
              <a:srgbClr val="0046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282772" y="1730273"/>
            <a:ext cx="563916" cy="448032"/>
          </a:xfrm>
          <a:prstGeom prst="line">
            <a:avLst/>
          </a:prstGeom>
          <a:ln w="28575">
            <a:solidFill>
              <a:srgbClr val="0046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6299544" y="3264634"/>
            <a:ext cx="547144" cy="461148"/>
          </a:xfrm>
          <a:prstGeom prst="line">
            <a:avLst/>
          </a:prstGeom>
          <a:ln w="28575">
            <a:solidFill>
              <a:srgbClr val="0046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846688" y="1761498"/>
            <a:ext cx="0" cy="0"/>
          </a:xfrm>
          <a:prstGeom prst="line">
            <a:avLst/>
          </a:prstGeom>
          <a:ln w="28575">
            <a:solidFill>
              <a:srgbClr val="0046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846688" y="1730273"/>
            <a:ext cx="2116800" cy="0"/>
          </a:xfrm>
          <a:prstGeom prst="line">
            <a:avLst/>
          </a:prstGeom>
          <a:ln w="28575">
            <a:solidFill>
              <a:srgbClr val="0046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847688" y="3724060"/>
            <a:ext cx="2116800" cy="0"/>
          </a:xfrm>
          <a:prstGeom prst="line">
            <a:avLst/>
          </a:prstGeom>
          <a:ln w="28575">
            <a:solidFill>
              <a:srgbClr val="0046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942935" y="1730273"/>
            <a:ext cx="0" cy="1994400"/>
          </a:xfrm>
          <a:prstGeom prst="line">
            <a:avLst/>
          </a:prstGeom>
          <a:ln w="28575">
            <a:solidFill>
              <a:srgbClr val="0046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846688" y="3725782"/>
            <a:ext cx="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826135" y="3724060"/>
            <a:ext cx="2116800" cy="0"/>
          </a:xfrm>
          <a:prstGeom prst="line">
            <a:avLst/>
          </a:prstGeom>
          <a:ln w="28575">
            <a:solidFill>
              <a:srgbClr val="0046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58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846055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6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564717" y="2677594"/>
            <a:ext cx="3431219" cy="2326539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670984" y="3075806"/>
            <a:ext cx="3218389" cy="151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Clr>
                <a:srgbClr val="00466D"/>
              </a:buClr>
              <a:buFont typeface="Wingdings" pitchFamily="2" charset="2"/>
              <a:buChar char="§"/>
            </a:pPr>
            <a:r>
              <a:rPr lang="en-GB" b="1" dirty="0" smtClean="0"/>
              <a:t>Quantitative</a:t>
            </a:r>
            <a:r>
              <a:rPr lang="en-GB" dirty="0" smtClean="0"/>
              <a:t> and </a:t>
            </a:r>
            <a:r>
              <a:rPr lang="en-GB" b="1" dirty="0" smtClean="0"/>
              <a:t>qualitative</a:t>
            </a:r>
            <a:r>
              <a:rPr lang="en-GB" dirty="0" smtClean="0"/>
              <a:t> indicators selected and assessed, based on expert consultations and data availability. </a:t>
            </a:r>
          </a:p>
          <a:p>
            <a:pPr marL="285750" indent="-285750">
              <a:spcAft>
                <a:spcPts val="1000"/>
              </a:spcAft>
              <a:buClr>
                <a:srgbClr val="00466D"/>
              </a:buClr>
              <a:buFont typeface="Wingdings" pitchFamily="2" charset="2"/>
              <a:buChar char="§"/>
            </a:pPr>
            <a:r>
              <a:rPr lang="en-GB" dirty="0" smtClean="0"/>
              <a:t>Combine </a:t>
            </a:r>
            <a:r>
              <a:rPr lang="en-GB" b="1" dirty="0" smtClean="0"/>
              <a:t>national</a:t>
            </a:r>
            <a:r>
              <a:rPr lang="en-GB" dirty="0" smtClean="0"/>
              <a:t> and </a:t>
            </a:r>
            <a:r>
              <a:rPr lang="en-GB" b="1" dirty="0" smtClean="0"/>
              <a:t>basin</a:t>
            </a:r>
            <a:r>
              <a:rPr lang="en-GB" dirty="0" smtClean="0"/>
              <a:t> level indicators in each pillar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64716" y="2636880"/>
            <a:ext cx="3431219" cy="312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466D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46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757506" y="2636880"/>
            <a:ext cx="3534728" cy="2524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466D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46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Basin Level </a:t>
            </a:r>
            <a:r>
              <a:rPr lang="en-GB" b="1" dirty="0" smtClean="0">
                <a:solidFill>
                  <a:srgbClr val="0046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Scores</a:t>
            </a:r>
            <a:endParaRPr lang="en-GB" b="1" dirty="0">
              <a:solidFill>
                <a:srgbClr val="0046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11239" y="1297467"/>
            <a:ext cx="8521519" cy="1254509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" t="5719" r="88801" b="71270"/>
          <a:stretch/>
        </p:blipFill>
        <p:spPr bwMode="auto">
          <a:xfrm>
            <a:off x="873200" y="1442093"/>
            <a:ext cx="535164" cy="55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7173676" y="1996417"/>
            <a:ext cx="1659084" cy="276999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/>
              <a:t>Cooperation Context</a:t>
            </a:r>
            <a:endParaRPr lang="en-GB" sz="12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3742458" y="1996417"/>
            <a:ext cx="1659084" cy="461665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/>
              <a:t>Water Management Instruments</a:t>
            </a:r>
            <a:endParaRPr lang="en-GB" sz="12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2026849" y="1996417"/>
            <a:ext cx="1659084" cy="461665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/>
              <a:t>Institutions and Participation</a:t>
            </a:r>
            <a:endParaRPr lang="en-GB" sz="1200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311240" y="1996417"/>
            <a:ext cx="1659084" cy="461665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/>
              <a:t>Policy and Legal Frameworks</a:t>
            </a:r>
            <a:endParaRPr lang="en-GB" sz="1200" i="1" dirty="0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6" t="5887" r="69517" b="71270"/>
          <a:stretch/>
        </p:blipFill>
        <p:spPr bwMode="auto">
          <a:xfrm>
            <a:off x="2540131" y="1422442"/>
            <a:ext cx="632521" cy="61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7" t="2726" r="52807" b="71270"/>
          <a:stretch/>
        </p:blipFill>
        <p:spPr bwMode="auto">
          <a:xfrm>
            <a:off x="4355624" y="1394003"/>
            <a:ext cx="432752" cy="69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2" t="8960" r="11279" b="71270"/>
          <a:stretch/>
        </p:blipFill>
        <p:spPr bwMode="auto">
          <a:xfrm>
            <a:off x="7646599" y="1450088"/>
            <a:ext cx="713238" cy="528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311239" y="1024927"/>
            <a:ext cx="8521520" cy="2665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466D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46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Pillars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458067" y="1996417"/>
            <a:ext cx="1659084" cy="461665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/>
              <a:t>Infrastructure and Financing</a:t>
            </a:r>
            <a:endParaRPr lang="en-GB" sz="1200" i="1" dirty="0"/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1" r="32906" b="71270"/>
          <a:stretch/>
        </p:blipFill>
        <p:spPr bwMode="auto">
          <a:xfrm>
            <a:off x="6019143" y="1394003"/>
            <a:ext cx="470261" cy="67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0" y="258550"/>
            <a:ext cx="9144000" cy="523165"/>
          </a:xfrm>
          <a:prstGeom prst="rect">
            <a:avLst/>
          </a:prstGeom>
          <a:solidFill>
            <a:srgbClr val="00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663" name="Picture 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3" r="38678" b="11962"/>
          <a:stretch/>
        </p:blipFill>
        <p:spPr bwMode="auto">
          <a:xfrm>
            <a:off x="4740390" y="2930012"/>
            <a:ext cx="3551844" cy="207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Google Shape;1269;p152"/>
          <p:cNvSpPr txBox="1">
            <a:spLocks/>
          </p:cNvSpPr>
          <p:nvPr/>
        </p:nvSpPr>
        <p:spPr>
          <a:xfrm>
            <a:off x="467544" y="258550"/>
            <a:ext cx="81021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tabLst>
                <a:tab pos="3232150" algn="l"/>
              </a:tabLst>
            </a:pPr>
            <a:r>
              <a:rPr lang="en-GB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What does the Blue Peace Index measure?</a:t>
            </a:r>
            <a:endParaRPr lang="en-GB" dirty="0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668344" y="4685701"/>
            <a:ext cx="1325712" cy="329955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25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76596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7" name="think-cell Slide" r:id="rId9" imgW="470" imgH="469" progId="TCLayout.ActiveDocument.1">
                  <p:embed/>
                </p:oleObj>
              </mc:Choice>
              <mc:Fallback>
                <p:oleObj name="think-cell Slide" r:id="rId9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0" y="258550"/>
            <a:ext cx="9144000" cy="523165"/>
          </a:xfrm>
          <a:prstGeom prst="rect">
            <a:avLst/>
          </a:prstGeom>
          <a:solidFill>
            <a:srgbClr val="00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|</a:t>
            </a:r>
            <a:endParaRPr lang="en-GB" dirty="0"/>
          </a:p>
        </p:txBody>
      </p:sp>
      <p:sp>
        <p:nvSpPr>
          <p:cNvPr id="34" name="Google Shape;1269;p152"/>
          <p:cNvSpPr txBox="1">
            <a:spLocks/>
          </p:cNvSpPr>
          <p:nvPr/>
        </p:nvSpPr>
        <p:spPr>
          <a:xfrm>
            <a:off x="467544" y="258550"/>
            <a:ext cx="81021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tabLst>
                <a:tab pos="3232150" algn="l"/>
              </a:tabLst>
            </a:pPr>
            <a:r>
              <a:rPr lang="en-GB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Snapshot of </a:t>
            </a:r>
            <a:r>
              <a:rPr lang="en-GB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Findings: Amu Darya</a:t>
            </a:r>
            <a:endParaRPr lang="en-GB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3528" y="3520218"/>
            <a:ext cx="8568952" cy="1283779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23528" y="3507854"/>
            <a:ext cx="8568952" cy="126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-95250">
              <a:spcAft>
                <a:spcPts val="500"/>
              </a:spcAft>
              <a:buClr>
                <a:srgbClr val="00466D"/>
              </a:buClr>
              <a:buFont typeface="Wingdings" pitchFamily="2" charset="2"/>
              <a:buChar char="§"/>
            </a:pPr>
            <a:r>
              <a:rPr lang="en-GB" sz="1200" b="1" dirty="0" smtClean="0">
                <a:solidFill>
                  <a:srgbClr val="00466D"/>
                </a:solidFill>
              </a:rPr>
              <a:t>Challenges</a:t>
            </a:r>
            <a:r>
              <a:rPr lang="en-GB" sz="1200" b="1" dirty="0"/>
              <a:t>: </a:t>
            </a:r>
            <a:r>
              <a:rPr lang="en-GB" sz="1200" dirty="0"/>
              <a:t>Basin-level cooperation is </a:t>
            </a:r>
            <a:r>
              <a:rPr lang="en-GB" sz="1200" dirty="0" smtClean="0"/>
              <a:t>mostly </a:t>
            </a:r>
            <a:r>
              <a:rPr lang="en-GB" sz="1200" dirty="0"/>
              <a:t>limited to water allocation and </a:t>
            </a:r>
            <a:r>
              <a:rPr lang="en-GB" sz="1200" dirty="0" smtClean="0"/>
              <a:t>technical </a:t>
            </a:r>
            <a:r>
              <a:rPr lang="en-GB" sz="1200" dirty="0"/>
              <a:t>capacity </a:t>
            </a:r>
            <a:r>
              <a:rPr lang="en-GB" sz="1200" dirty="0" smtClean="0"/>
              <a:t>activities. Sustainability is not adequately incorporated in national economic development strategies</a:t>
            </a:r>
            <a:r>
              <a:rPr lang="en-GB" sz="1200" dirty="0"/>
              <a:t>. Exaggerated by relatively high levels of political risk and low intra-regional economic integration. </a:t>
            </a:r>
            <a:endParaRPr lang="en-GB" sz="1200" dirty="0" smtClean="0"/>
          </a:p>
          <a:p>
            <a:pPr marL="95250" indent="-95250">
              <a:spcAft>
                <a:spcPts val="500"/>
              </a:spcAft>
              <a:buClr>
                <a:srgbClr val="00466D"/>
              </a:buClr>
              <a:buFont typeface="Wingdings" pitchFamily="2" charset="2"/>
              <a:buChar char="§"/>
            </a:pPr>
            <a:r>
              <a:rPr lang="en-GB" sz="1200" b="1" dirty="0" smtClean="0">
                <a:solidFill>
                  <a:srgbClr val="00466D"/>
                </a:solidFill>
              </a:rPr>
              <a:t>Opportunities</a:t>
            </a:r>
            <a:r>
              <a:rPr lang="en-GB" sz="1200" b="1" dirty="0">
                <a:solidFill>
                  <a:srgbClr val="00466D"/>
                </a:solidFill>
              </a:rPr>
              <a:t>: </a:t>
            </a:r>
            <a:r>
              <a:rPr lang="en-GB" sz="1200" dirty="0"/>
              <a:t>Some signs of progress on better engagement between </a:t>
            </a:r>
            <a:r>
              <a:rPr lang="en-GB" sz="1200" dirty="0" err="1"/>
              <a:t>riparians</a:t>
            </a:r>
            <a:r>
              <a:rPr lang="en-GB" sz="1200" dirty="0"/>
              <a:t>, and market reforms on national </a:t>
            </a:r>
            <a:r>
              <a:rPr lang="en-GB" sz="1200" dirty="0" smtClean="0"/>
              <a:t>level. Increased inclusion of Afghanistan in the dialogue has been encouraging. Key area </a:t>
            </a:r>
            <a:r>
              <a:rPr lang="en-GB" sz="1200" dirty="0"/>
              <a:t>for improvement is the general institutional and governance capacity at both the domestic and regional level. 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68344" y="4685701"/>
            <a:ext cx="1325712" cy="329955"/>
          </a:xfrm>
          <a:prstGeom prst="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23528" y="1045642"/>
            <a:ext cx="5395733" cy="23511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23527" y="1045642"/>
            <a:ext cx="5395733" cy="2378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466D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46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Score</a:t>
            </a:r>
          </a:p>
        </p:txBody>
      </p:sp>
      <p:pic>
        <p:nvPicPr>
          <p:cNvPr id="61523" name="Picture 8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76" y="1544508"/>
            <a:ext cx="1514752" cy="160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4" name="Picture 8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9622"/>
            <a:ext cx="2624138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Freeform 29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2627784" y="2890405"/>
            <a:ext cx="664622" cy="265047"/>
          </a:xfrm>
          <a:custGeom>
            <a:avLst/>
            <a:gdLst>
              <a:gd name="T0" fmla="*/ 77570 w 3884"/>
              <a:gd name="T1" fmla="*/ 600968 h 1600"/>
              <a:gd name="T2" fmla="*/ 603320 w 3884"/>
              <a:gd name="T3" fmla="*/ 646509 h 1600"/>
              <a:gd name="T4" fmla="*/ 995086 w 3884"/>
              <a:gd name="T5" fmla="*/ 394692 h 1600"/>
              <a:gd name="T6" fmla="*/ 507990 w 3884"/>
              <a:gd name="T7" fmla="*/ 61168 h 1600"/>
              <a:gd name="T8" fmla="*/ 19327 w 3884"/>
              <a:gd name="T9" fmla="*/ 323255 h 1600"/>
              <a:gd name="T10" fmla="*/ 203980 w 3884"/>
              <a:gd name="T11" fmla="*/ 478631 h 1600"/>
              <a:gd name="T12" fmla="*/ 0 w 3884"/>
              <a:gd name="T13" fmla="*/ 323255 h 1600"/>
              <a:gd name="T14" fmla="*/ 509557 w 3884"/>
              <a:gd name="T15" fmla="*/ 30361 h 1600"/>
              <a:gd name="T16" fmla="*/ 1012846 w 3884"/>
              <a:gd name="T17" fmla="*/ 394692 h 1600"/>
              <a:gd name="T18" fmla="*/ 594440 w 3884"/>
              <a:gd name="T19" fmla="*/ 679996 h 1600"/>
              <a:gd name="T20" fmla="*/ 77570 w 3884"/>
              <a:gd name="T21" fmla="*/ 600968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en-US" sz="1200" b="0" dirty="0">
              <a:solidFill>
                <a:srgbClr val="000000"/>
              </a:solidFill>
            </a:endParaRPr>
          </a:p>
        </p:txBody>
      </p:sp>
      <p:pic>
        <p:nvPicPr>
          <p:cNvPr id="61527" name="Picture 8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192" y="980279"/>
            <a:ext cx="2979288" cy="241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Freeform 29"/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2627784" y="2571750"/>
            <a:ext cx="664622" cy="265047"/>
          </a:xfrm>
          <a:custGeom>
            <a:avLst/>
            <a:gdLst>
              <a:gd name="T0" fmla="*/ 77570 w 3884"/>
              <a:gd name="T1" fmla="*/ 600968 h 1600"/>
              <a:gd name="T2" fmla="*/ 603320 w 3884"/>
              <a:gd name="T3" fmla="*/ 646509 h 1600"/>
              <a:gd name="T4" fmla="*/ 995086 w 3884"/>
              <a:gd name="T5" fmla="*/ 394692 h 1600"/>
              <a:gd name="T6" fmla="*/ 507990 w 3884"/>
              <a:gd name="T7" fmla="*/ 61168 h 1600"/>
              <a:gd name="T8" fmla="*/ 19327 w 3884"/>
              <a:gd name="T9" fmla="*/ 323255 h 1600"/>
              <a:gd name="T10" fmla="*/ 203980 w 3884"/>
              <a:gd name="T11" fmla="*/ 478631 h 1600"/>
              <a:gd name="T12" fmla="*/ 0 w 3884"/>
              <a:gd name="T13" fmla="*/ 323255 h 1600"/>
              <a:gd name="T14" fmla="*/ 509557 w 3884"/>
              <a:gd name="T15" fmla="*/ 30361 h 1600"/>
              <a:gd name="T16" fmla="*/ 1012846 w 3884"/>
              <a:gd name="T17" fmla="*/ 394692 h 1600"/>
              <a:gd name="T18" fmla="*/ 594440 w 3884"/>
              <a:gd name="T19" fmla="*/ 679996 h 1600"/>
              <a:gd name="T20" fmla="*/ 77570 w 3884"/>
              <a:gd name="T21" fmla="*/ 600968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en-US" sz="1200" b="0" dirty="0">
              <a:solidFill>
                <a:srgbClr val="000000"/>
              </a:solidFill>
            </a:endParaRPr>
          </a:p>
        </p:txBody>
      </p:sp>
      <p:sp>
        <p:nvSpPr>
          <p:cNvPr id="27" name="Freeform 29"/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2602832" y="1514615"/>
            <a:ext cx="664622" cy="265047"/>
          </a:xfrm>
          <a:custGeom>
            <a:avLst/>
            <a:gdLst>
              <a:gd name="T0" fmla="*/ 77570 w 3884"/>
              <a:gd name="T1" fmla="*/ 600968 h 1600"/>
              <a:gd name="T2" fmla="*/ 603320 w 3884"/>
              <a:gd name="T3" fmla="*/ 646509 h 1600"/>
              <a:gd name="T4" fmla="*/ 995086 w 3884"/>
              <a:gd name="T5" fmla="*/ 394692 h 1600"/>
              <a:gd name="T6" fmla="*/ 507990 w 3884"/>
              <a:gd name="T7" fmla="*/ 61168 h 1600"/>
              <a:gd name="T8" fmla="*/ 19327 w 3884"/>
              <a:gd name="T9" fmla="*/ 323255 h 1600"/>
              <a:gd name="T10" fmla="*/ 203980 w 3884"/>
              <a:gd name="T11" fmla="*/ 478631 h 1600"/>
              <a:gd name="T12" fmla="*/ 0 w 3884"/>
              <a:gd name="T13" fmla="*/ 323255 h 1600"/>
              <a:gd name="T14" fmla="*/ 509557 w 3884"/>
              <a:gd name="T15" fmla="*/ 30361 h 1600"/>
              <a:gd name="T16" fmla="*/ 1012846 w 3884"/>
              <a:gd name="T17" fmla="*/ 394692 h 1600"/>
              <a:gd name="T18" fmla="*/ 594440 w 3884"/>
              <a:gd name="T19" fmla="*/ 679996 h 1600"/>
              <a:gd name="T20" fmla="*/ 77570 w 3884"/>
              <a:gd name="T21" fmla="*/ 600968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en-US" sz="1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7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16655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8" name="think-cell Slide" r:id="rId8" imgW="470" imgH="469" progId="TCLayout.ActiveDocument.1">
                  <p:embed/>
                </p:oleObj>
              </mc:Choice>
              <mc:Fallback>
                <p:oleObj name="think-cell Slide" r:id="rId8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0" y="258550"/>
            <a:ext cx="9144000" cy="523165"/>
          </a:xfrm>
          <a:prstGeom prst="rect">
            <a:avLst/>
          </a:prstGeom>
          <a:solidFill>
            <a:srgbClr val="00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|</a:t>
            </a:r>
            <a:endParaRPr lang="en-GB" dirty="0"/>
          </a:p>
        </p:txBody>
      </p:sp>
      <p:sp>
        <p:nvSpPr>
          <p:cNvPr id="34" name="Google Shape;1269;p152"/>
          <p:cNvSpPr txBox="1">
            <a:spLocks/>
          </p:cNvSpPr>
          <p:nvPr/>
        </p:nvSpPr>
        <p:spPr>
          <a:xfrm>
            <a:off x="467544" y="258550"/>
            <a:ext cx="81021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tabLst>
                <a:tab pos="3232150" algn="l"/>
              </a:tabLst>
            </a:pPr>
            <a:r>
              <a:rPr lang="en-GB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Snapshot of </a:t>
            </a:r>
            <a:r>
              <a:rPr lang="en-GB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Findings: </a:t>
            </a:r>
            <a:r>
              <a:rPr lang="en-GB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Syr</a:t>
            </a:r>
            <a:r>
              <a:rPr lang="en-GB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Darya</a:t>
            </a:r>
            <a:endParaRPr lang="en-GB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3528" y="3520218"/>
            <a:ext cx="8530092" cy="1283779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23528" y="3507854"/>
            <a:ext cx="8530092" cy="126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spcAft>
                <a:spcPts val="500"/>
              </a:spcAft>
              <a:buClr>
                <a:srgbClr val="00466D"/>
              </a:buClr>
              <a:buFont typeface="Wingdings" pitchFamily="2" charset="2"/>
              <a:buChar char="§"/>
            </a:pPr>
            <a:r>
              <a:rPr lang="en-GB" sz="1200" b="1" dirty="0">
                <a:solidFill>
                  <a:srgbClr val="00466D"/>
                </a:solidFill>
                <a:latin typeface="Arial" pitchFamily="34" charset="0"/>
                <a:cs typeface="Arial" pitchFamily="34" charset="0"/>
              </a:rPr>
              <a:t>Challenges</a:t>
            </a:r>
            <a:r>
              <a:rPr lang="en-GB" sz="12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Basin-level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arrangements lack 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the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tools and 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capacity to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effectively carry 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out broader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transboundary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water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management. 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At the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regional and national 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level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, water investment and infrastructure remains inadequate, and lack private participation. </a:t>
            </a:r>
          </a:p>
          <a:p>
            <a:pPr marL="85725" lvl="1" indent="-85725">
              <a:spcAft>
                <a:spcPts val="500"/>
              </a:spcAft>
              <a:buClr>
                <a:srgbClr val="00466D"/>
              </a:buClr>
              <a:buFont typeface="Wingdings" pitchFamily="2" charset="2"/>
              <a:buChar char="§"/>
            </a:pPr>
            <a:r>
              <a:rPr lang="en-GB" sz="1200" b="1" dirty="0" smtClean="0">
                <a:solidFill>
                  <a:srgbClr val="00466D"/>
                </a:solidFill>
                <a:latin typeface="Arial" pitchFamily="34" charset="0"/>
                <a:cs typeface="Arial" pitchFamily="34" charset="0"/>
              </a:rPr>
              <a:t>Opportunities: 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Some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bilateral and multilateral efforts in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areas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, such as joint assessment, pollution control, and disaster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management exist, but are limited and 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should be further developed. Existing platforms for data and information publication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should be developed further. On national level, overall investment climate has been improving in recent years.</a:t>
            </a: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68344" y="4685701"/>
            <a:ext cx="1325712" cy="329955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23528" y="1045642"/>
            <a:ext cx="5395733" cy="23511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23527" y="1045642"/>
            <a:ext cx="5395733" cy="2378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466D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46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Score</a:t>
            </a:r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15431"/>
            <a:ext cx="1512168" cy="163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004" y="1378641"/>
            <a:ext cx="2656470" cy="189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45642"/>
            <a:ext cx="2985476" cy="230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Freeform 29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2539226" y="2499742"/>
            <a:ext cx="664622" cy="265047"/>
          </a:xfrm>
          <a:custGeom>
            <a:avLst/>
            <a:gdLst>
              <a:gd name="T0" fmla="*/ 77570 w 3884"/>
              <a:gd name="T1" fmla="*/ 600968 h 1600"/>
              <a:gd name="T2" fmla="*/ 603320 w 3884"/>
              <a:gd name="T3" fmla="*/ 646509 h 1600"/>
              <a:gd name="T4" fmla="*/ 995086 w 3884"/>
              <a:gd name="T5" fmla="*/ 394692 h 1600"/>
              <a:gd name="T6" fmla="*/ 507990 w 3884"/>
              <a:gd name="T7" fmla="*/ 61168 h 1600"/>
              <a:gd name="T8" fmla="*/ 19327 w 3884"/>
              <a:gd name="T9" fmla="*/ 323255 h 1600"/>
              <a:gd name="T10" fmla="*/ 203980 w 3884"/>
              <a:gd name="T11" fmla="*/ 478631 h 1600"/>
              <a:gd name="T12" fmla="*/ 0 w 3884"/>
              <a:gd name="T13" fmla="*/ 323255 h 1600"/>
              <a:gd name="T14" fmla="*/ 509557 w 3884"/>
              <a:gd name="T15" fmla="*/ 30361 h 1600"/>
              <a:gd name="T16" fmla="*/ 1012846 w 3884"/>
              <a:gd name="T17" fmla="*/ 394692 h 1600"/>
              <a:gd name="T18" fmla="*/ 594440 w 3884"/>
              <a:gd name="T19" fmla="*/ 679996 h 1600"/>
              <a:gd name="T20" fmla="*/ 77570 w 3884"/>
              <a:gd name="T21" fmla="*/ 600968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en-US" sz="1200" b="0" dirty="0">
              <a:solidFill>
                <a:srgbClr val="000000"/>
              </a:solidFill>
            </a:endParaRPr>
          </a:p>
        </p:txBody>
      </p:sp>
      <p:sp>
        <p:nvSpPr>
          <p:cNvPr id="19" name="Freeform 29"/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2539226" y="1459151"/>
            <a:ext cx="664622" cy="265047"/>
          </a:xfrm>
          <a:custGeom>
            <a:avLst/>
            <a:gdLst>
              <a:gd name="T0" fmla="*/ 77570 w 3884"/>
              <a:gd name="T1" fmla="*/ 600968 h 1600"/>
              <a:gd name="T2" fmla="*/ 603320 w 3884"/>
              <a:gd name="T3" fmla="*/ 646509 h 1600"/>
              <a:gd name="T4" fmla="*/ 995086 w 3884"/>
              <a:gd name="T5" fmla="*/ 394692 h 1600"/>
              <a:gd name="T6" fmla="*/ 507990 w 3884"/>
              <a:gd name="T7" fmla="*/ 61168 h 1600"/>
              <a:gd name="T8" fmla="*/ 19327 w 3884"/>
              <a:gd name="T9" fmla="*/ 323255 h 1600"/>
              <a:gd name="T10" fmla="*/ 203980 w 3884"/>
              <a:gd name="T11" fmla="*/ 478631 h 1600"/>
              <a:gd name="T12" fmla="*/ 0 w 3884"/>
              <a:gd name="T13" fmla="*/ 323255 h 1600"/>
              <a:gd name="T14" fmla="*/ 509557 w 3884"/>
              <a:gd name="T15" fmla="*/ 30361 h 1600"/>
              <a:gd name="T16" fmla="*/ 1012846 w 3884"/>
              <a:gd name="T17" fmla="*/ 394692 h 1600"/>
              <a:gd name="T18" fmla="*/ 594440 w 3884"/>
              <a:gd name="T19" fmla="*/ 679996 h 1600"/>
              <a:gd name="T20" fmla="*/ 77570 w 3884"/>
              <a:gd name="T21" fmla="*/ 600968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en-US" sz="1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2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824454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6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7668344" y="4685701"/>
            <a:ext cx="1325712" cy="329955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258550"/>
            <a:ext cx="9144000" cy="523165"/>
          </a:xfrm>
          <a:prstGeom prst="rect">
            <a:avLst/>
          </a:prstGeom>
          <a:solidFill>
            <a:srgbClr val="00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Google Shape;1269;p152"/>
          <p:cNvSpPr txBox="1">
            <a:spLocks/>
          </p:cNvSpPr>
          <p:nvPr/>
        </p:nvSpPr>
        <p:spPr>
          <a:xfrm>
            <a:off x="467544" y="258550"/>
            <a:ext cx="81021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Overview of Findings</a:t>
            </a:r>
            <a:endParaRPr lang="en-GB" dirty="0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69675" name="Picture 4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90" y="844649"/>
            <a:ext cx="779145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eeform 29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899592" y="3291830"/>
            <a:ext cx="1080120" cy="432048"/>
          </a:xfrm>
          <a:custGeom>
            <a:avLst/>
            <a:gdLst>
              <a:gd name="T0" fmla="*/ 77570 w 3884"/>
              <a:gd name="T1" fmla="*/ 600968 h 1600"/>
              <a:gd name="T2" fmla="*/ 603320 w 3884"/>
              <a:gd name="T3" fmla="*/ 646509 h 1600"/>
              <a:gd name="T4" fmla="*/ 995086 w 3884"/>
              <a:gd name="T5" fmla="*/ 394692 h 1600"/>
              <a:gd name="T6" fmla="*/ 507990 w 3884"/>
              <a:gd name="T7" fmla="*/ 61168 h 1600"/>
              <a:gd name="T8" fmla="*/ 19327 w 3884"/>
              <a:gd name="T9" fmla="*/ 323255 h 1600"/>
              <a:gd name="T10" fmla="*/ 203980 w 3884"/>
              <a:gd name="T11" fmla="*/ 478631 h 1600"/>
              <a:gd name="T12" fmla="*/ 0 w 3884"/>
              <a:gd name="T13" fmla="*/ 323255 h 1600"/>
              <a:gd name="T14" fmla="*/ 509557 w 3884"/>
              <a:gd name="T15" fmla="*/ 30361 h 1600"/>
              <a:gd name="T16" fmla="*/ 1012846 w 3884"/>
              <a:gd name="T17" fmla="*/ 394692 h 1600"/>
              <a:gd name="T18" fmla="*/ 594440 w 3884"/>
              <a:gd name="T19" fmla="*/ 679996 h 1600"/>
              <a:gd name="T20" fmla="*/ 77570 w 3884"/>
              <a:gd name="T21" fmla="*/ 600968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en-US" sz="1200" b="0" dirty="0">
              <a:solidFill>
                <a:srgbClr val="000000"/>
              </a:solidFill>
            </a:endParaRPr>
          </a:p>
        </p:txBody>
      </p:sp>
      <p:sp>
        <p:nvSpPr>
          <p:cNvPr id="15" name="Freeform 29"/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919119" y="3700802"/>
            <a:ext cx="1080120" cy="432048"/>
          </a:xfrm>
          <a:custGeom>
            <a:avLst/>
            <a:gdLst>
              <a:gd name="T0" fmla="*/ 77570 w 3884"/>
              <a:gd name="T1" fmla="*/ 600968 h 1600"/>
              <a:gd name="T2" fmla="*/ 603320 w 3884"/>
              <a:gd name="T3" fmla="*/ 646509 h 1600"/>
              <a:gd name="T4" fmla="*/ 995086 w 3884"/>
              <a:gd name="T5" fmla="*/ 394692 h 1600"/>
              <a:gd name="T6" fmla="*/ 507990 w 3884"/>
              <a:gd name="T7" fmla="*/ 61168 h 1600"/>
              <a:gd name="T8" fmla="*/ 19327 w 3884"/>
              <a:gd name="T9" fmla="*/ 323255 h 1600"/>
              <a:gd name="T10" fmla="*/ 203980 w 3884"/>
              <a:gd name="T11" fmla="*/ 478631 h 1600"/>
              <a:gd name="T12" fmla="*/ 0 w 3884"/>
              <a:gd name="T13" fmla="*/ 323255 h 1600"/>
              <a:gd name="T14" fmla="*/ 509557 w 3884"/>
              <a:gd name="T15" fmla="*/ 30361 h 1600"/>
              <a:gd name="T16" fmla="*/ 1012846 w 3884"/>
              <a:gd name="T17" fmla="*/ 394692 h 1600"/>
              <a:gd name="T18" fmla="*/ 594440 w 3884"/>
              <a:gd name="T19" fmla="*/ 679996 h 1600"/>
              <a:gd name="T20" fmla="*/ 77570 w 3884"/>
              <a:gd name="T21" fmla="*/ 600968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en-US" sz="1200" b="0" dirty="0">
              <a:solidFill>
                <a:srgbClr val="0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339752" y="4132850"/>
            <a:ext cx="864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39752" y="3291830"/>
            <a:ext cx="864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772619" y="3700802"/>
            <a:ext cx="864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04048" y="3700802"/>
            <a:ext cx="864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04048" y="4132850"/>
            <a:ext cx="864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772619" y="4132850"/>
            <a:ext cx="864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72200" y="3700802"/>
            <a:ext cx="864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596336" y="3700802"/>
            <a:ext cx="864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596336" y="4132850"/>
            <a:ext cx="864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372200" y="4132850"/>
            <a:ext cx="864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49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41406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840677" y="960038"/>
            <a:ext cx="7462647" cy="3408875"/>
          </a:xfrm>
          <a:prstGeom prst="roundRect">
            <a:avLst>
              <a:gd name="adj" fmla="val 0"/>
            </a:avLst>
          </a:prstGeom>
          <a:solidFill>
            <a:srgbClr val="00466D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tIns="126000" rtlCol="0" anchor="t"/>
          <a:lstStyle/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b="0" i="0" u="none" strike="noStrike" kern="1200" cap="none" spc="10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9632" y="1171565"/>
            <a:ext cx="6408712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>
              <a:spcAft>
                <a:spcPts val="2000"/>
              </a:spcAft>
              <a:buClr>
                <a:srgbClr val="FFFFFF"/>
              </a:buClr>
            </a:pPr>
            <a:r>
              <a:rPr lang="en-GB" sz="2000" b="1" dirty="0" smtClean="0">
                <a:solidFill>
                  <a:srgbClr val="FFFFFF"/>
                </a:solidFill>
              </a:rPr>
              <a:t>Find out more at: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9632" y="1410911"/>
            <a:ext cx="5184576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bluepeaceindex.eiu.com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37575" y="4079855"/>
            <a:ext cx="1990714" cy="942231"/>
          </a:xfrm>
          <a:prstGeom prst="rect">
            <a:avLst/>
          </a:prstGeom>
          <a:blipFill dpi="0" rotWithShape="1">
            <a:blip r:embed="rId8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2138991" y="551290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42874" y="195486"/>
            <a:ext cx="1620813" cy="403402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156" y="1235069"/>
            <a:ext cx="1447800" cy="1447800"/>
          </a:xfrm>
          <a:prstGeom prst="rect">
            <a:avLst/>
          </a:prstGeom>
        </p:spPr>
      </p:pic>
      <p:pic>
        <p:nvPicPr>
          <p:cNvPr id="62493" name="Picture 2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995686"/>
            <a:ext cx="479099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71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GbzPZcqEaik3BVrxDS8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GbzPZcqEaik3BVrxDS8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GbzPZcqEaik3BVrxDS8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GbzPZcqEaik3BVrxDS8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GbzPZcqEaik3BVrxDS8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GbzPZcqEaik3BVrxDS8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GbzPZcqEaik3BVrxDS8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VLINr_SVO0BYb7Qz5es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VLINr_SVO0BYb7Qz5es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VLINr_SVO0BYb7Qz5es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12773</TotalTime>
  <Words>1113</Words>
  <Application>Microsoft Office PowerPoint</Application>
  <PresentationFormat>On-screen Show (16:9)</PresentationFormat>
  <Paragraphs>175</Paragraphs>
  <Slides>15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Simple Light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Blue Peace Index Pillars (1/3)</vt:lpstr>
      <vt:lpstr>Blue Peace Index Pillars (2/3)</vt:lpstr>
      <vt:lpstr>Blue Peace Index Pillars (3/3)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Devika Saini</dc:creator>
  <cp:lastModifiedBy>Administrator</cp:lastModifiedBy>
  <cp:revision>181</cp:revision>
  <cp:lastPrinted>2019-02-14T14:43:17Z</cp:lastPrinted>
  <dcterms:modified xsi:type="dcterms:W3CDTF">2021-02-24T09:32:11Z</dcterms:modified>
</cp:coreProperties>
</file>